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347" r:id="rId3"/>
    <p:sldId id="349" r:id="rId4"/>
    <p:sldId id="350" r:id="rId5"/>
    <p:sldId id="351" r:id="rId6"/>
    <p:sldId id="353" r:id="rId7"/>
    <p:sldId id="363" r:id="rId8"/>
    <p:sldId id="338" r:id="rId9"/>
    <p:sldId id="277" r:id="rId10"/>
    <p:sldId id="332" r:id="rId11"/>
    <p:sldId id="268" r:id="rId12"/>
    <p:sldId id="333" r:id="rId13"/>
    <p:sldId id="335" r:id="rId14"/>
    <p:sldId id="285" r:id="rId15"/>
    <p:sldId id="336" r:id="rId16"/>
    <p:sldId id="337" r:id="rId17"/>
    <p:sldId id="342" r:id="rId18"/>
    <p:sldId id="343" r:id="rId19"/>
    <p:sldId id="344" r:id="rId20"/>
    <p:sldId id="345" r:id="rId21"/>
    <p:sldId id="346" r:id="rId22"/>
    <p:sldId id="341" r:id="rId23"/>
    <p:sldId id="358" r:id="rId24"/>
    <p:sldId id="354" r:id="rId25"/>
    <p:sldId id="355" r:id="rId26"/>
    <p:sldId id="340" r:id="rId27"/>
    <p:sldId id="359" r:id="rId28"/>
    <p:sldId id="360" r:id="rId29"/>
    <p:sldId id="36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51" d="100"/>
          <a:sy n="51" d="100"/>
        </p:scale>
        <p:origin x="54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9F515E-AB87-4935-B8AB-590B0DBBBE47}" type="datetimeFigureOut">
              <a:rPr lang="en-US" smtClean="0"/>
              <a:pPr/>
              <a:t>9/9/2015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84699-0649-442A-ABD9-DF9805A784F6}" type="slidenum">
              <a:rPr lang="en-US" smtClean="0"/>
              <a:pPr/>
              <a:t>‹#›</a:t>
            </a:fld>
            <a:endParaRPr lang="en-US" dirty="0"/>
          </a:p>
        </p:txBody>
      </p:sp>
    </p:spTree>
    <p:extLst>
      <p:ext uri="{BB962C8B-B14F-4D97-AF65-F5344CB8AC3E}">
        <p14:creationId xmlns:p14="http://schemas.microsoft.com/office/powerpoint/2010/main" val="426986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01F0-9F48-463A-AAD8-554F429E0DC5}" type="slidenum">
              <a:rPr lang="en-US"/>
              <a:pPr/>
              <a:t>12</a:t>
            </a:fld>
            <a:endParaRPr lang="en-US" dirty="0"/>
          </a:p>
        </p:txBody>
      </p:sp>
      <p:sp>
        <p:nvSpPr>
          <p:cNvPr id="247810" name="Rectangle 2"/>
          <p:cNvSpPr>
            <a:spLocks noGrp="1" noRot="1" noChangeAspect="1" noChangeArrowheads="1" noTextEdit="1"/>
          </p:cNvSpPr>
          <p:nvPr>
            <p:ph type="sldImg"/>
          </p:nvPr>
        </p:nvSpPr>
        <p:spPr>
          <a:xfrm>
            <a:off x="1168400" y="693738"/>
            <a:ext cx="4522788" cy="3392487"/>
          </a:xfrm>
          <a:ln/>
        </p:spPr>
      </p:sp>
      <p:sp>
        <p:nvSpPr>
          <p:cNvPr id="247811" name="Rectangle 3"/>
          <p:cNvSpPr>
            <a:spLocks noGrp="1" noChangeArrowheads="1"/>
          </p:cNvSpPr>
          <p:nvPr>
            <p:ph type="body" idx="1"/>
          </p:nvPr>
        </p:nvSpPr>
        <p:spPr>
          <a:xfrm>
            <a:off x="914401" y="4318000"/>
            <a:ext cx="5029200" cy="4162425"/>
          </a:xfrm>
        </p:spPr>
        <p:txBody>
          <a:bodyPr/>
          <a:lstStyle/>
          <a:p>
            <a:pPr marL="228535" indent="-228535">
              <a:buFontTx/>
              <a:buAutoNum type="arabicPeriod"/>
            </a:pPr>
            <a:endParaRPr lang="en-US" dirty="0"/>
          </a:p>
        </p:txBody>
      </p:sp>
    </p:spTree>
    <p:extLst>
      <p:ext uri="{BB962C8B-B14F-4D97-AF65-F5344CB8AC3E}">
        <p14:creationId xmlns:p14="http://schemas.microsoft.com/office/powerpoint/2010/main" val="358246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01F0-9F48-463A-AAD8-554F429E0DC5}" type="slidenum">
              <a:rPr lang="en-US"/>
              <a:pPr/>
              <a:t>14</a:t>
            </a:fld>
            <a:endParaRPr lang="en-US" dirty="0"/>
          </a:p>
        </p:txBody>
      </p:sp>
      <p:sp>
        <p:nvSpPr>
          <p:cNvPr id="247810" name="Rectangle 2"/>
          <p:cNvSpPr>
            <a:spLocks noGrp="1" noRot="1" noChangeAspect="1" noChangeArrowheads="1" noTextEdit="1"/>
          </p:cNvSpPr>
          <p:nvPr>
            <p:ph type="sldImg"/>
          </p:nvPr>
        </p:nvSpPr>
        <p:spPr>
          <a:xfrm>
            <a:off x="1168400" y="693738"/>
            <a:ext cx="4522788" cy="3392487"/>
          </a:xfrm>
          <a:ln/>
        </p:spPr>
      </p:sp>
      <p:sp>
        <p:nvSpPr>
          <p:cNvPr id="247811" name="Rectangle 3"/>
          <p:cNvSpPr>
            <a:spLocks noGrp="1" noChangeArrowheads="1"/>
          </p:cNvSpPr>
          <p:nvPr>
            <p:ph type="body" idx="1"/>
          </p:nvPr>
        </p:nvSpPr>
        <p:spPr>
          <a:xfrm>
            <a:off x="914401" y="4318000"/>
            <a:ext cx="5029200" cy="4162425"/>
          </a:xfrm>
        </p:spPr>
        <p:txBody>
          <a:bodyPr/>
          <a:lstStyle/>
          <a:p>
            <a:pPr marL="228535" indent="-228535">
              <a:buFontTx/>
              <a:buAutoNum type="arabicPeriod"/>
            </a:pPr>
            <a:endParaRPr lang="en-US" dirty="0"/>
          </a:p>
        </p:txBody>
      </p:sp>
    </p:spTree>
    <p:extLst>
      <p:ext uri="{BB962C8B-B14F-4D97-AF65-F5344CB8AC3E}">
        <p14:creationId xmlns:p14="http://schemas.microsoft.com/office/powerpoint/2010/main" val="185357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01F0-9F48-463A-AAD8-554F429E0DC5}" type="slidenum">
              <a:rPr lang="en-US"/>
              <a:pPr/>
              <a:t>15</a:t>
            </a:fld>
            <a:endParaRPr lang="en-US" dirty="0"/>
          </a:p>
        </p:txBody>
      </p:sp>
      <p:sp>
        <p:nvSpPr>
          <p:cNvPr id="247810" name="Rectangle 2"/>
          <p:cNvSpPr>
            <a:spLocks noGrp="1" noRot="1" noChangeAspect="1" noChangeArrowheads="1" noTextEdit="1"/>
          </p:cNvSpPr>
          <p:nvPr>
            <p:ph type="sldImg"/>
          </p:nvPr>
        </p:nvSpPr>
        <p:spPr>
          <a:xfrm>
            <a:off x="1168400" y="693738"/>
            <a:ext cx="4522788" cy="3392487"/>
          </a:xfrm>
          <a:ln/>
        </p:spPr>
      </p:sp>
      <p:sp>
        <p:nvSpPr>
          <p:cNvPr id="247811" name="Rectangle 3"/>
          <p:cNvSpPr>
            <a:spLocks noGrp="1" noChangeArrowheads="1"/>
          </p:cNvSpPr>
          <p:nvPr>
            <p:ph type="body" idx="1"/>
          </p:nvPr>
        </p:nvSpPr>
        <p:spPr>
          <a:xfrm>
            <a:off x="914401" y="4318000"/>
            <a:ext cx="5029200" cy="4162425"/>
          </a:xfrm>
        </p:spPr>
        <p:txBody>
          <a:bodyPr/>
          <a:lstStyle/>
          <a:p>
            <a:pPr marL="228535" indent="-228535">
              <a:buFontTx/>
              <a:buAutoNum type="arabicPeriod"/>
            </a:pPr>
            <a:endParaRPr lang="en-US" dirty="0"/>
          </a:p>
        </p:txBody>
      </p:sp>
    </p:spTree>
    <p:extLst>
      <p:ext uri="{BB962C8B-B14F-4D97-AF65-F5344CB8AC3E}">
        <p14:creationId xmlns:p14="http://schemas.microsoft.com/office/powerpoint/2010/main" val="1321980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01F0-9F48-463A-AAD8-554F429E0DC5}" type="slidenum">
              <a:rPr lang="en-US"/>
              <a:pPr/>
              <a:t>16</a:t>
            </a:fld>
            <a:endParaRPr lang="en-US" dirty="0"/>
          </a:p>
        </p:txBody>
      </p:sp>
      <p:sp>
        <p:nvSpPr>
          <p:cNvPr id="247810" name="Rectangle 2"/>
          <p:cNvSpPr>
            <a:spLocks noGrp="1" noRot="1" noChangeAspect="1" noChangeArrowheads="1" noTextEdit="1"/>
          </p:cNvSpPr>
          <p:nvPr>
            <p:ph type="sldImg"/>
          </p:nvPr>
        </p:nvSpPr>
        <p:spPr>
          <a:xfrm>
            <a:off x="1168400" y="693738"/>
            <a:ext cx="4522788" cy="3392487"/>
          </a:xfrm>
          <a:ln/>
        </p:spPr>
      </p:sp>
      <p:sp>
        <p:nvSpPr>
          <p:cNvPr id="247811" name="Rectangle 3"/>
          <p:cNvSpPr>
            <a:spLocks noGrp="1" noChangeArrowheads="1"/>
          </p:cNvSpPr>
          <p:nvPr>
            <p:ph type="body" idx="1"/>
          </p:nvPr>
        </p:nvSpPr>
        <p:spPr>
          <a:xfrm>
            <a:off x="914401" y="4318000"/>
            <a:ext cx="5029200" cy="4162425"/>
          </a:xfrm>
        </p:spPr>
        <p:txBody>
          <a:bodyPr/>
          <a:lstStyle/>
          <a:p>
            <a:pPr marL="228535" indent="-228535">
              <a:buFontTx/>
              <a:buAutoNum type="arabicPeriod"/>
            </a:pPr>
            <a:endParaRPr lang="en-US" dirty="0"/>
          </a:p>
        </p:txBody>
      </p:sp>
    </p:spTree>
    <p:extLst>
      <p:ext uri="{BB962C8B-B14F-4D97-AF65-F5344CB8AC3E}">
        <p14:creationId xmlns:p14="http://schemas.microsoft.com/office/powerpoint/2010/main" val="3854035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01F0-9F48-463A-AAD8-554F429E0DC5}" type="slidenum">
              <a:rPr lang="en-US"/>
              <a:pPr/>
              <a:t>17</a:t>
            </a:fld>
            <a:endParaRPr lang="en-US" dirty="0"/>
          </a:p>
        </p:txBody>
      </p:sp>
      <p:sp>
        <p:nvSpPr>
          <p:cNvPr id="247810" name="Rectangle 2"/>
          <p:cNvSpPr>
            <a:spLocks noGrp="1" noRot="1" noChangeAspect="1" noChangeArrowheads="1" noTextEdit="1"/>
          </p:cNvSpPr>
          <p:nvPr>
            <p:ph type="sldImg"/>
          </p:nvPr>
        </p:nvSpPr>
        <p:spPr>
          <a:xfrm>
            <a:off x="1168400" y="693738"/>
            <a:ext cx="4522788" cy="3392487"/>
          </a:xfrm>
          <a:ln/>
        </p:spPr>
      </p:sp>
      <p:sp>
        <p:nvSpPr>
          <p:cNvPr id="247811" name="Rectangle 3"/>
          <p:cNvSpPr>
            <a:spLocks noGrp="1" noChangeArrowheads="1"/>
          </p:cNvSpPr>
          <p:nvPr>
            <p:ph type="body" idx="1"/>
          </p:nvPr>
        </p:nvSpPr>
        <p:spPr>
          <a:xfrm>
            <a:off x="914401" y="4318000"/>
            <a:ext cx="5029200" cy="4162425"/>
          </a:xfrm>
        </p:spPr>
        <p:txBody>
          <a:bodyPr/>
          <a:lstStyle/>
          <a:p>
            <a:pPr marL="228535" indent="-228535">
              <a:buFontTx/>
              <a:buAutoNum type="arabicPeriod"/>
            </a:pPr>
            <a:endParaRPr lang="en-US" dirty="0"/>
          </a:p>
        </p:txBody>
      </p:sp>
    </p:spTree>
    <p:extLst>
      <p:ext uri="{BB962C8B-B14F-4D97-AF65-F5344CB8AC3E}">
        <p14:creationId xmlns:p14="http://schemas.microsoft.com/office/powerpoint/2010/main" val="170384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t>This is an example of Lexington Corridors</a:t>
            </a:r>
          </a:p>
          <a:p>
            <a:pPr defTabSz="914292">
              <a:defRPr/>
            </a:pPr>
            <a:endParaRPr lang="en-US" dirty="0" smtClean="0"/>
          </a:p>
          <a:p>
            <a:pPr defTabSz="914292">
              <a:defRPr/>
            </a:pPr>
            <a:r>
              <a:rPr lang="en-US" dirty="0" smtClean="0"/>
              <a:t>Since 2011, KYTC has purchased speed data for nearly all roads in Kentucky.  These are examples of  mapping the available data that is available using GIS portal maintained by the University of Kentucky.  In these examples, Speed Limit was used as the “Normal” or Reference Speed. Nicholasville Road (use a laser pointer if you have one) appears RED in these peak PM charts.  These are known as Travel Time Indices; they describe the longer travel time during peak hours.  The RED segments take more than 60% longer during the afternoon peak traffic than during off peak times or when you are able to go the speed limit.   Man-O-War appears ORANGE in 2011 and improves to LIGHT GREEN in 2012.  We need to be careful; while it seems Man O War has improved it could be due to a change in posted speed.  Tates Creek Road which is GREEN in 2011 degrades to LIGHT GREEN in 2012, suggesting a reduction of travel speed of roughly 5 mph. </a:t>
            </a:r>
          </a:p>
          <a:p>
            <a:pPr defTabSz="914292">
              <a:defRPr/>
            </a:pPr>
            <a:endParaRPr lang="en-US" dirty="0"/>
          </a:p>
        </p:txBody>
      </p:sp>
      <p:sp>
        <p:nvSpPr>
          <p:cNvPr id="4" name="Slide Number Placeholder 3"/>
          <p:cNvSpPr>
            <a:spLocks noGrp="1"/>
          </p:cNvSpPr>
          <p:nvPr>
            <p:ph type="sldNum" sz="quarter" idx="10"/>
          </p:nvPr>
        </p:nvSpPr>
        <p:spPr/>
        <p:txBody>
          <a:bodyPr/>
          <a:lstStyle/>
          <a:p>
            <a:fld id="{9D469354-84CB-4173-8C65-D873781C9AC7}" type="slidenum">
              <a:rPr lang="en-US" smtClean="0"/>
              <a:pPr/>
              <a:t>27</a:t>
            </a:fld>
            <a:endParaRPr lang="en-US"/>
          </a:p>
        </p:txBody>
      </p:sp>
    </p:spTree>
    <p:extLst>
      <p:ext uri="{BB962C8B-B14F-4D97-AF65-F5344CB8AC3E}">
        <p14:creationId xmlns:p14="http://schemas.microsoft.com/office/powerpoint/2010/main" val="54536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 from regional</a:t>
            </a:r>
            <a:r>
              <a:rPr lang="en-US" baseline="0" dirty="0" smtClean="0"/>
              <a:t> </a:t>
            </a:r>
            <a:r>
              <a:rPr lang="en-US" dirty="0" smtClean="0"/>
              <a:t>area,</a:t>
            </a:r>
            <a:r>
              <a:rPr lang="en-US" baseline="0" dirty="0" smtClean="0"/>
              <a:t> to a single corridor.  Here is a 1.6-mile corridor, US-60 in Frankfort between the East-West Bypass and US-460-Georgetown Road.  This example was developed for a FHWA Pedestrian Safety Study.  </a:t>
            </a:r>
          </a:p>
          <a:p>
            <a:r>
              <a:rPr lang="en-US" baseline="0" dirty="0" smtClean="0"/>
              <a:t>The areas that had wide ranges in speed are less safe for pedestrians. Here the individual segments of the data can be seen as breaks create the horizontal bars in the graphs.  </a:t>
            </a:r>
          </a:p>
          <a:p>
            <a:r>
              <a:rPr lang="en-US" baseline="0" dirty="0" smtClean="0"/>
              <a:t>In the morning (left graph) you can see the effect of the signals in the middle and how approach speeds degrade as you proceed into town. </a:t>
            </a:r>
          </a:p>
          <a:p>
            <a:r>
              <a:rPr lang="en-US" baseline="0" dirty="0" smtClean="0"/>
              <a:t>Looking at the chart a different way, the wider the gap between Max and Min suggests choke points.</a:t>
            </a:r>
          </a:p>
          <a:p>
            <a:r>
              <a:rPr lang="en-US" baseline="0" dirty="0" smtClean="0"/>
              <a:t>The range of customization is only limited by your imagination!</a:t>
            </a:r>
            <a:endParaRPr lang="en-US" dirty="0"/>
          </a:p>
        </p:txBody>
      </p:sp>
      <p:sp>
        <p:nvSpPr>
          <p:cNvPr id="4" name="Slide Number Placeholder 3"/>
          <p:cNvSpPr>
            <a:spLocks noGrp="1"/>
          </p:cNvSpPr>
          <p:nvPr>
            <p:ph type="sldNum" sz="quarter" idx="10"/>
          </p:nvPr>
        </p:nvSpPr>
        <p:spPr/>
        <p:txBody>
          <a:bodyPr/>
          <a:lstStyle/>
          <a:p>
            <a:fld id="{9D469354-84CB-4173-8C65-D873781C9AC7}" type="slidenum">
              <a:rPr lang="en-US" smtClean="0"/>
              <a:pPr/>
              <a:t>28</a:t>
            </a:fld>
            <a:endParaRPr lang="en-US"/>
          </a:p>
        </p:txBody>
      </p:sp>
    </p:spTree>
    <p:extLst>
      <p:ext uri="{BB962C8B-B14F-4D97-AF65-F5344CB8AC3E}">
        <p14:creationId xmlns:p14="http://schemas.microsoft.com/office/powerpoint/2010/main" val="346302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55F2B-4CCB-4A1A-8B66-307629BBD428}" type="datetimeFigureOut">
              <a:rPr lang="en-US" smtClean="0"/>
              <a:pPr/>
              <a:t>9/9/2015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0DF834-DB3C-4B43-A369-165E751D01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55F2B-4CCB-4A1A-8B66-307629BBD428}" type="datetimeFigureOut">
              <a:rPr lang="en-US" smtClean="0"/>
              <a:pPr/>
              <a:t>9/9/2015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DF834-DB3C-4B43-A369-165E751D010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atamart.business.transportation.ky.gov/EDSB_SOLUTIONS/hisextrac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hyperlink" Target="mailto:Josh.Wentz@ky.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838200"/>
            <a:ext cx="7696200" cy="4038600"/>
          </a:xfrm>
        </p:spPr>
        <p:txBody>
          <a:bodyPr>
            <a:normAutofit/>
          </a:bodyPr>
          <a:lstStyle/>
          <a:p>
            <a:r>
              <a:rPr lang="en-US" sz="4000" dirty="0" smtClean="0"/>
              <a:t>KYTC’s Highway Information System</a:t>
            </a:r>
            <a:br>
              <a:rPr lang="en-US" sz="4000" dirty="0" smtClean="0"/>
            </a:br>
            <a:r>
              <a:rPr lang="en-US" sz="4000" dirty="0" smtClean="0"/>
              <a:t>(HIS)</a:t>
            </a:r>
            <a:br>
              <a:rPr lang="en-US" sz="4000" dirty="0" smtClean="0"/>
            </a:br>
            <a:r>
              <a:rPr lang="en-US" sz="3600" dirty="0" smtClean="0"/>
              <a:t/>
            </a:r>
            <a:br>
              <a:rPr lang="en-US" sz="3600" dirty="0" smtClean="0"/>
            </a:br>
            <a:r>
              <a:rPr lang="en-US" sz="3400" dirty="0" smtClean="0"/>
              <a:t>Helping You Jump Start Your</a:t>
            </a:r>
            <a:br>
              <a:rPr lang="en-US" sz="3400" dirty="0" smtClean="0"/>
            </a:br>
            <a:r>
              <a:rPr lang="en-US" sz="3400" dirty="0" smtClean="0"/>
              <a:t>Planning and Design</a:t>
            </a:r>
            <a:br>
              <a:rPr lang="en-US" sz="3400" dirty="0" smtClean="0"/>
            </a:br>
            <a:r>
              <a:rPr lang="en-US" sz="3400" dirty="0" smtClean="0"/>
              <a:t>Data Gathering Efforts</a:t>
            </a:r>
            <a:endParaRPr lang="en-US" sz="3400" dirty="0"/>
          </a:p>
        </p:txBody>
      </p:sp>
      <p:sp>
        <p:nvSpPr>
          <p:cNvPr id="5" name="Subtitle 4"/>
          <p:cNvSpPr>
            <a:spLocks noGrp="1"/>
          </p:cNvSpPr>
          <p:nvPr>
            <p:ph type="subTitle" idx="1"/>
          </p:nvPr>
        </p:nvSpPr>
        <p:spPr>
          <a:xfrm>
            <a:off x="1905000" y="5410200"/>
            <a:ext cx="6400800" cy="1143000"/>
          </a:xfrm>
        </p:spPr>
        <p:txBody>
          <a:bodyPr>
            <a:normAutofit/>
          </a:bodyPr>
          <a:lstStyle/>
          <a:p>
            <a:pPr>
              <a:spcBef>
                <a:spcPts val="0"/>
              </a:spcBef>
            </a:pPr>
            <a:r>
              <a:rPr lang="en-US" sz="1800" dirty="0" smtClean="0"/>
              <a:t>Josh Wentz</a:t>
            </a:r>
          </a:p>
          <a:p>
            <a:pPr>
              <a:spcBef>
                <a:spcPts val="0"/>
              </a:spcBef>
            </a:pPr>
            <a:r>
              <a:rPr lang="en-US" sz="1800" dirty="0" smtClean="0"/>
              <a:t>KYTC Division of Planning</a:t>
            </a:r>
          </a:p>
          <a:p>
            <a:pPr>
              <a:spcBef>
                <a:spcPts val="0"/>
              </a:spcBef>
            </a:pPr>
            <a:r>
              <a:rPr lang="en-US" sz="1800" dirty="0" smtClean="0"/>
              <a:t>Data Management Branch Manager</a:t>
            </a:r>
            <a:endParaRPr lang="en-US" sz="1800" dirty="0"/>
          </a:p>
        </p:txBody>
      </p:sp>
      <p:sp>
        <p:nvSpPr>
          <p:cNvPr id="6" name="Rectangle 1"/>
          <p:cNvSpPr>
            <a:spLocks noChangeArrowheads="1" noChangeShapeType="1"/>
          </p:cNvSpPr>
          <p:nvPr/>
        </p:nvSpPr>
        <p:spPr bwMode="auto">
          <a:xfrm>
            <a:off x="1" y="1"/>
            <a:ext cx="1371600" cy="6857999"/>
          </a:xfrm>
          <a:prstGeom prst="rect">
            <a:avLst/>
          </a:prstGeom>
          <a:solidFill>
            <a:srgbClr val="FFFF00"/>
          </a:solid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6" name="Rectangle 3"/>
          <p:cNvSpPr txBox="1">
            <a:spLocks noChangeArrowheads="1"/>
          </p:cNvSpPr>
          <p:nvPr/>
        </p:nvSpPr>
        <p:spPr>
          <a:xfrm>
            <a:off x="838200" y="1600200"/>
            <a:ext cx="7848600" cy="4800600"/>
          </a:xfrm>
          <a:prstGeom prst="rect">
            <a:avLst/>
          </a:prstGeom>
        </p:spPr>
        <p:txBody>
          <a:bodyPr vert="horz" lIns="91440" tIns="45720" rIns="91440" bIns="45720" rtlCol="0" anchor="ctr">
            <a:noAutofit/>
          </a:bodyPr>
          <a:lstStyle/>
          <a:p>
            <a:pPr marL="285750" indent="-285750">
              <a:lnSpc>
                <a:spcPct val="90000"/>
              </a:lnSpc>
              <a:spcBef>
                <a:spcPct val="20000"/>
              </a:spcBef>
              <a:buFont typeface="Arial" pitchFamily="34" charset="0"/>
              <a:buChar char="•"/>
            </a:pPr>
            <a:r>
              <a:rPr kumimoji="0" lang="en-US" sz="3600" b="0" i="0" u="none" strike="noStrike" kern="1200" cap="none" spc="0" normalizeH="0" baseline="0" noProof="0" dirty="0" smtClean="0">
                <a:ln>
                  <a:noFill/>
                </a:ln>
                <a:solidFill>
                  <a:schemeClr val="tx1"/>
                </a:solidFill>
                <a:uLnTx/>
                <a:uFillTx/>
                <a:latin typeface="+mn-lt"/>
                <a:ea typeface="+mn-ea"/>
                <a:cs typeface="+mn-cs"/>
              </a:rPr>
              <a:t>Spatial/GIS</a:t>
            </a:r>
            <a:r>
              <a:rPr kumimoji="0" lang="en-US" sz="3600" b="0" i="0" u="none" strike="noStrike" kern="1200" cap="none" spc="0" normalizeH="0" noProof="0" dirty="0" smtClean="0">
                <a:ln>
                  <a:noFill/>
                </a:ln>
                <a:solidFill>
                  <a:schemeClr val="tx1"/>
                </a:solidFill>
                <a:uLnTx/>
                <a:uFillTx/>
                <a:latin typeface="+mn-lt"/>
                <a:ea typeface="+mn-ea"/>
                <a:cs typeface="+mn-cs"/>
              </a:rPr>
              <a:t> </a:t>
            </a:r>
            <a:r>
              <a:rPr kumimoji="0" lang="en-US" sz="3600" b="0" i="0" u="none" strike="noStrike" kern="1200" cap="none" spc="0" normalizeH="0" baseline="0" noProof="0" dirty="0" smtClean="0">
                <a:ln>
                  <a:noFill/>
                </a:ln>
                <a:solidFill>
                  <a:schemeClr val="tx1"/>
                </a:solidFill>
                <a:uLnTx/>
                <a:uFillTx/>
                <a:latin typeface="+mn-lt"/>
                <a:ea typeface="+mn-ea"/>
                <a:cs typeface="+mn-cs"/>
              </a:rPr>
              <a:t>representation of all public road centerlines</a:t>
            </a:r>
          </a:p>
          <a:p>
            <a:pPr marL="742950" lvl="1" indent="-285750">
              <a:lnSpc>
                <a:spcPct val="90000"/>
              </a:lnSpc>
              <a:spcBef>
                <a:spcPct val="20000"/>
              </a:spcBef>
              <a:buFont typeface="Arial" pitchFamily="34" charset="0"/>
              <a:buChar char="•"/>
            </a:pPr>
            <a:r>
              <a:rPr lang="en-US" sz="2800" dirty="0" smtClean="0"/>
              <a:t>KYTC, County, City, State Agencies, Federal</a:t>
            </a:r>
            <a:endParaRPr kumimoji="0" lang="en-US" sz="2800" b="0" i="0" u="none" strike="noStrike" kern="1200" cap="none" spc="0" normalizeH="0" baseline="0" noProof="0" dirty="0" smtClean="0">
              <a:ln>
                <a:noFill/>
              </a:ln>
              <a:solidFill>
                <a:schemeClr val="tx1"/>
              </a:solidFill>
              <a:uLnTx/>
              <a:uFillTx/>
              <a:latin typeface="+mn-lt"/>
              <a:ea typeface="+mn-ea"/>
              <a:cs typeface="+mn-cs"/>
            </a:endParaRPr>
          </a:p>
          <a:p>
            <a:pPr marL="685800" lvl="1" indent="-228600">
              <a:lnSpc>
                <a:spcPct val="90000"/>
              </a:lnSpc>
              <a:spcBef>
                <a:spcPct val="20000"/>
              </a:spcBef>
              <a:buFont typeface="Arial" pitchFamily="34" charset="0"/>
              <a:buChar char="•"/>
            </a:pPr>
            <a:r>
              <a:rPr lang="en-US" sz="2800" dirty="0" smtClean="0"/>
              <a:t>88,000 miles</a:t>
            </a:r>
          </a:p>
          <a:p>
            <a:pPr marL="228600" indent="-228600">
              <a:lnSpc>
                <a:spcPct val="90000"/>
              </a:lnSpc>
              <a:spcBef>
                <a:spcPct val="20000"/>
              </a:spcBef>
              <a:buFont typeface="Arial" pitchFamily="34" charset="0"/>
              <a:buChar char="•"/>
            </a:pPr>
            <a:r>
              <a:rPr lang="en-US" sz="3600" dirty="0" smtClean="0"/>
              <a:t>Dual-carriageway</a:t>
            </a:r>
          </a:p>
          <a:p>
            <a:pPr marL="228600" indent="-228600">
              <a:lnSpc>
                <a:spcPct val="90000"/>
              </a:lnSpc>
              <a:spcBef>
                <a:spcPct val="20000"/>
              </a:spcBef>
              <a:buFont typeface="Arial" pitchFamily="34" charset="0"/>
              <a:buChar char="•"/>
            </a:pPr>
            <a:r>
              <a:rPr lang="en-US" sz="3600" dirty="0" smtClean="0"/>
              <a:t>Linear Referencing System (LRS)</a:t>
            </a:r>
          </a:p>
          <a:p>
            <a:pPr marL="685800" lvl="1" indent="-228600">
              <a:lnSpc>
                <a:spcPct val="90000"/>
              </a:lnSpc>
              <a:spcBef>
                <a:spcPct val="20000"/>
              </a:spcBef>
              <a:buFont typeface="Arial" pitchFamily="34" charset="0"/>
              <a:buChar char="•"/>
            </a:pPr>
            <a:r>
              <a:rPr lang="en-US" sz="2800" dirty="0" smtClean="0"/>
              <a:t>County, Route, &amp; </a:t>
            </a:r>
            <a:r>
              <a:rPr lang="en-US" sz="2800" dirty="0" err="1" smtClean="0"/>
              <a:t>Milepoint</a:t>
            </a:r>
            <a:r>
              <a:rPr lang="en-US" sz="2800" dirty="0" smtClean="0"/>
              <a:t> locations</a:t>
            </a:r>
          </a:p>
        </p:txBody>
      </p:sp>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FFF00"/>
                </a:solidFill>
                <a:latin typeface="+mj-lt"/>
                <a:ea typeface="+mj-ea"/>
                <a:cs typeface="+mj-cs"/>
              </a:rPr>
              <a:t>Road Centerlines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8" name="Picture 7" descr="Project_Template.jpg"/>
          <p:cNvPicPr>
            <a:picLocks noChangeAspect="1"/>
          </p:cNvPicPr>
          <p:nvPr/>
        </p:nvPicPr>
        <p:blipFill>
          <a:blip r:embed="rId2" cstate="print"/>
          <a:stretch>
            <a:fillRect/>
          </a:stretch>
        </p:blipFill>
        <p:spPr>
          <a:xfrm>
            <a:off x="1066800" y="1132609"/>
            <a:ext cx="7409329" cy="5725391"/>
          </a:xfrm>
          <a:prstGeom prst="rect">
            <a:avLst/>
          </a:prstGeom>
        </p:spPr>
      </p:pic>
      <p:sp>
        <p:nvSpPr>
          <p:cNvPr id="9"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FFF00"/>
                </a:solidFill>
                <a:latin typeface="+mj-lt"/>
                <a:ea typeface="+mj-ea"/>
                <a:cs typeface="+mj-cs"/>
              </a:rPr>
              <a:t>Road Centerlines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52400" y="1676400"/>
          <a:ext cx="8839200" cy="4175760"/>
        </p:xfrm>
        <a:graphic>
          <a:graphicData uri="http://schemas.openxmlformats.org/drawingml/2006/table">
            <a:tbl>
              <a:tblPr firstRow="1" bandRow="1">
                <a:tableStyleId>{5940675A-B579-460E-94D1-54222C63F5DA}</a:tableStyleId>
              </a:tblPr>
              <a:tblGrid>
                <a:gridCol w="2514600"/>
                <a:gridCol w="6324600"/>
              </a:tblGrid>
              <a:tr h="370840">
                <a:tc>
                  <a:txBody>
                    <a:bodyPr/>
                    <a:lstStyle/>
                    <a:p>
                      <a:pPr algn="ctr"/>
                      <a:r>
                        <a:rPr lang="en-US" sz="2800" b="1" dirty="0" smtClean="0"/>
                        <a:t>Attribute</a:t>
                      </a:r>
                      <a:endParaRPr lang="en-US" sz="28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Comments</a:t>
                      </a:r>
                    </a:p>
                  </a:txBody>
                  <a:tcPr anchor="ctr"/>
                </a:tc>
              </a:tr>
              <a:tr h="370840">
                <a:tc>
                  <a:txBody>
                    <a:bodyPr/>
                    <a:lstStyle/>
                    <a:p>
                      <a:pPr algn="l"/>
                      <a:r>
                        <a:rPr lang="en-US" sz="2400" dirty="0" smtClean="0"/>
                        <a:t>Route Unique</a:t>
                      </a:r>
                      <a:endParaRPr lang="en-US" sz="2400" dirty="0"/>
                    </a:p>
                  </a:txBody>
                  <a:tcPr anchor="ctr"/>
                </a:tc>
                <a:tc>
                  <a:txBody>
                    <a:bodyPr/>
                    <a:lstStyle/>
                    <a:p>
                      <a:pPr algn="l"/>
                      <a:r>
                        <a:rPr lang="en-US" sz="2400" baseline="0" dirty="0" smtClean="0"/>
                        <a:t>County #, </a:t>
                      </a:r>
                      <a:r>
                        <a:rPr lang="en-US" sz="2400" baseline="0" dirty="0" err="1" smtClean="0"/>
                        <a:t>Rt</a:t>
                      </a:r>
                      <a:r>
                        <a:rPr lang="en-US" sz="2400" baseline="0" dirty="0" smtClean="0"/>
                        <a:t> Prefix, </a:t>
                      </a:r>
                      <a:r>
                        <a:rPr lang="en-US" sz="2400" baseline="0" dirty="0" err="1" smtClean="0"/>
                        <a:t>Rt</a:t>
                      </a:r>
                      <a:r>
                        <a:rPr lang="en-US" sz="2400" baseline="0" dirty="0" smtClean="0"/>
                        <a:t> #, </a:t>
                      </a:r>
                      <a:r>
                        <a:rPr lang="en-US" sz="2400" baseline="0" dirty="0" err="1" smtClean="0"/>
                        <a:t>Rt</a:t>
                      </a:r>
                      <a:r>
                        <a:rPr lang="en-US" sz="2400" baseline="0" dirty="0" smtClean="0"/>
                        <a:t> Suffix, and </a:t>
                      </a:r>
                      <a:r>
                        <a:rPr lang="en-US" sz="2400" baseline="0" dirty="0" err="1" smtClean="0"/>
                        <a:t>Rt</a:t>
                      </a:r>
                      <a:r>
                        <a:rPr lang="en-US" sz="2400" baseline="0" dirty="0" smtClean="0"/>
                        <a:t> Section</a:t>
                      </a:r>
                      <a:endParaRPr lang="en-US" sz="2400" dirty="0"/>
                    </a:p>
                  </a:txBody>
                  <a:tcPr anchor="ctr"/>
                </a:tc>
              </a:tr>
              <a:tr h="370840">
                <a:tc>
                  <a:txBody>
                    <a:bodyPr/>
                    <a:lstStyle/>
                    <a:p>
                      <a:pPr algn="l"/>
                      <a:r>
                        <a:rPr lang="en-US" sz="2400" dirty="0" smtClean="0"/>
                        <a:t>Begin</a:t>
                      </a:r>
                      <a:r>
                        <a:rPr lang="en-US" sz="2400" baseline="0" dirty="0" smtClean="0"/>
                        <a:t> Milepoint</a:t>
                      </a:r>
                      <a:endParaRPr lang="en-US" sz="2400" dirty="0"/>
                    </a:p>
                  </a:txBody>
                  <a:tcPr anchor="ctr"/>
                </a:tc>
                <a:tc>
                  <a:txBody>
                    <a:bodyPr/>
                    <a:lstStyle/>
                    <a:p>
                      <a:pPr algn="l"/>
                      <a:endParaRPr lang="en-US" sz="2400" dirty="0"/>
                    </a:p>
                  </a:txBody>
                  <a:tcPr anchor="ctr"/>
                </a:tc>
              </a:tr>
              <a:tr h="370840">
                <a:tc>
                  <a:txBody>
                    <a:bodyPr/>
                    <a:lstStyle/>
                    <a:p>
                      <a:pPr algn="l"/>
                      <a:r>
                        <a:rPr lang="en-US" sz="2400" dirty="0" smtClean="0"/>
                        <a:t>End Milepoint</a:t>
                      </a:r>
                      <a:endParaRPr lang="en-US" sz="2400" dirty="0"/>
                    </a:p>
                  </a:txBody>
                  <a:tcPr anchor="ctr"/>
                </a:tc>
                <a:tc>
                  <a:txBody>
                    <a:bodyPr/>
                    <a:lstStyle/>
                    <a:p>
                      <a:pPr algn="l"/>
                      <a:endParaRPr lang="en-US" sz="2400" dirty="0"/>
                    </a:p>
                  </a:txBody>
                  <a:tcPr anchor="ctr"/>
                </a:tc>
              </a:tr>
              <a:tr h="370840">
                <a:tc>
                  <a:txBody>
                    <a:bodyPr/>
                    <a:lstStyle/>
                    <a:p>
                      <a:pPr algn="l"/>
                      <a:r>
                        <a:rPr lang="en-US" sz="2400" dirty="0" smtClean="0"/>
                        <a:t>Road Name</a:t>
                      </a:r>
                      <a:endParaRPr lang="en-US" sz="2400" dirty="0"/>
                    </a:p>
                  </a:txBody>
                  <a:tcPr anchor="ctr"/>
                </a:tc>
                <a:tc>
                  <a:txBody>
                    <a:bodyPr/>
                    <a:lstStyle/>
                    <a:p>
                      <a:pPr algn="l"/>
                      <a:r>
                        <a:rPr lang="en-US" sz="2400" dirty="0" smtClean="0"/>
                        <a:t>As provided</a:t>
                      </a:r>
                      <a:r>
                        <a:rPr lang="en-US" sz="2400" baseline="0" dirty="0" smtClean="0"/>
                        <a:t> by local agencies</a:t>
                      </a:r>
                      <a:endParaRPr lang="en-US" sz="2400" dirty="0"/>
                    </a:p>
                  </a:txBody>
                  <a:tcPr anchor="ctr"/>
                </a:tc>
              </a:tr>
              <a:tr h="370840">
                <a:tc>
                  <a:txBody>
                    <a:bodyPr/>
                    <a:lstStyle/>
                    <a:p>
                      <a:pPr algn="l"/>
                      <a:r>
                        <a:rPr lang="en-US" sz="2400" dirty="0" smtClean="0"/>
                        <a:t>Surface Type</a:t>
                      </a:r>
                      <a:endParaRPr lang="en-US" sz="2400" dirty="0"/>
                    </a:p>
                  </a:txBody>
                  <a:tcPr anchor="ctr"/>
                </a:tc>
                <a:tc>
                  <a:txBody>
                    <a:bodyPr/>
                    <a:lstStyle/>
                    <a:p>
                      <a:pPr algn="l"/>
                      <a:endParaRPr lang="en-US" sz="2400" dirty="0"/>
                    </a:p>
                  </a:txBody>
                  <a:tcPr anchor="ctr"/>
                </a:tc>
              </a:tr>
              <a:tr h="370840">
                <a:tc>
                  <a:txBody>
                    <a:bodyPr/>
                    <a:lstStyle/>
                    <a:p>
                      <a:pPr algn="l"/>
                      <a:r>
                        <a:rPr lang="en-US" sz="2400" dirty="0" smtClean="0"/>
                        <a:t>DMI</a:t>
                      </a:r>
                      <a:r>
                        <a:rPr lang="en-US" sz="2400" baseline="0" dirty="0" smtClean="0"/>
                        <a:t> Length</a:t>
                      </a:r>
                      <a:endParaRPr lang="en-US" sz="2400" dirty="0"/>
                    </a:p>
                  </a:txBody>
                  <a:tcPr anchor="ctr"/>
                </a:tc>
                <a:tc>
                  <a:txBody>
                    <a:bodyPr/>
                    <a:lstStyle/>
                    <a:p>
                      <a:pPr algn="l"/>
                      <a:r>
                        <a:rPr lang="en-US" sz="2400" dirty="0" smtClean="0"/>
                        <a:t>In miles</a:t>
                      </a:r>
                      <a:r>
                        <a:rPr lang="en-US" sz="2400" baseline="0" dirty="0" smtClean="0"/>
                        <a:t>, </a:t>
                      </a:r>
                      <a:r>
                        <a:rPr lang="en-US" sz="2400" dirty="0" smtClean="0"/>
                        <a:t>3 decimal places</a:t>
                      </a:r>
                      <a:endParaRPr lang="en-US" sz="2400" dirty="0"/>
                    </a:p>
                  </a:txBody>
                  <a:tcPr anchor="ctr"/>
                </a:tc>
              </a:tr>
              <a:tr h="370840">
                <a:tc>
                  <a:txBody>
                    <a:bodyPr/>
                    <a:lstStyle/>
                    <a:p>
                      <a:pPr algn="l"/>
                      <a:r>
                        <a:rPr lang="en-US" sz="2400" dirty="0" smtClean="0"/>
                        <a:t>Government Level</a:t>
                      </a:r>
                      <a:endParaRPr lang="en-US" sz="2400" dirty="0"/>
                    </a:p>
                  </a:txBody>
                  <a:tcPr anchor="ctr"/>
                </a:tc>
                <a:tc>
                  <a:txBody>
                    <a:bodyPr/>
                    <a:lstStyle/>
                    <a:p>
                      <a:pPr algn="l"/>
                      <a:r>
                        <a:rPr lang="en-US" sz="2400" dirty="0" smtClean="0"/>
                        <a:t>Road ownership indicator</a:t>
                      </a:r>
                      <a:endParaRPr lang="en-US" sz="2400" dirty="0"/>
                    </a:p>
                  </a:txBody>
                  <a:tcPr anchor="ctr"/>
                </a:tc>
              </a:tr>
              <a:tr h="370840">
                <a:tc>
                  <a:txBody>
                    <a:bodyPr/>
                    <a:lstStyle/>
                    <a:p>
                      <a:pPr algn="l"/>
                      <a:r>
                        <a:rPr lang="en-US" sz="2400" dirty="0" smtClean="0"/>
                        <a:t>Type of Operation</a:t>
                      </a:r>
                      <a:endParaRPr lang="en-US" sz="2400" dirty="0"/>
                    </a:p>
                  </a:txBody>
                  <a:tcPr anchor="ctr"/>
                </a:tc>
                <a:tc>
                  <a:txBody>
                    <a:bodyPr/>
                    <a:lstStyle/>
                    <a:p>
                      <a:pPr algn="l"/>
                      <a:r>
                        <a:rPr lang="en-US" sz="2400" dirty="0" smtClean="0"/>
                        <a:t>1-way, 2-way,</a:t>
                      </a:r>
                      <a:r>
                        <a:rPr lang="en-US" sz="2400" baseline="0" dirty="0" smtClean="0"/>
                        <a:t> Divided</a:t>
                      </a:r>
                      <a:endParaRPr lang="en-US" sz="2400" dirty="0"/>
                    </a:p>
                  </a:txBody>
                  <a:tcPr anchor="ctr"/>
                </a:tc>
              </a:tr>
            </a:tbl>
          </a:graphicData>
        </a:graphic>
      </p:graphicFrame>
      <p:sp>
        <p:nvSpPr>
          <p:cNvPr id="6"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FFFF00"/>
                </a:solidFill>
                <a:latin typeface="+mj-lt"/>
                <a:ea typeface="+mj-ea"/>
                <a:cs typeface="+mj-cs"/>
              </a:rPr>
              <a:t>Road Centerlines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Tabular Road Data</a:t>
            </a:r>
            <a:endParaRPr lang="en-US" sz="2800" u="sng" dirty="0" smtClean="0">
              <a:solidFill>
                <a:srgbClr val="FFFF00"/>
              </a:solidFill>
            </a:endParaRPr>
          </a:p>
        </p:txBody>
      </p:sp>
      <p:sp>
        <p:nvSpPr>
          <p:cNvPr id="9" name="Rectangle 3"/>
          <p:cNvSpPr txBox="1">
            <a:spLocks noChangeArrowheads="1"/>
          </p:cNvSpPr>
          <p:nvPr/>
        </p:nvSpPr>
        <p:spPr>
          <a:xfrm>
            <a:off x="838200" y="1371600"/>
            <a:ext cx="7848600" cy="4953000"/>
          </a:xfrm>
          <a:prstGeom prst="rect">
            <a:avLst/>
          </a:prstGeom>
        </p:spPr>
        <p:txBody>
          <a:bodyPr vert="horz" lIns="91440" tIns="45720" rIns="91440" bIns="45720" rtlCol="0" anchor="ctr">
            <a:normAutofit/>
          </a:bodyPr>
          <a:lstStyle/>
          <a:p>
            <a:pPr marL="228600" indent="-228600">
              <a:lnSpc>
                <a:spcPct val="90000"/>
              </a:lnSpc>
              <a:spcBef>
                <a:spcPct val="20000"/>
              </a:spcBef>
              <a:buFont typeface="Arial" pitchFamily="34" charset="0"/>
              <a:buChar char="•"/>
            </a:pPr>
            <a:r>
              <a:rPr lang="en-US" sz="3600" dirty="0" smtClean="0"/>
              <a:t>48 data tables</a:t>
            </a:r>
          </a:p>
          <a:p>
            <a:pPr marL="685800" lvl="1" indent="-228600">
              <a:lnSpc>
                <a:spcPct val="90000"/>
              </a:lnSpc>
              <a:spcBef>
                <a:spcPct val="20000"/>
              </a:spcBef>
              <a:buFont typeface="Arial" pitchFamily="34" charset="0"/>
              <a:buChar char="•"/>
            </a:pPr>
            <a:r>
              <a:rPr lang="en-US" sz="3000" dirty="0" smtClean="0"/>
              <a:t>440 attributes</a:t>
            </a:r>
          </a:p>
          <a:p>
            <a:pPr marL="228600" indent="-228600">
              <a:lnSpc>
                <a:spcPct val="90000"/>
              </a:lnSpc>
              <a:spcBef>
                <a:spcPct val="20000"/>
              </a:spcBef>
              <a:buFont typeface="Arial" pitchFamily="34" charset="0"/>
              <a:buChar char="•"/>
            </a:pPr>
            <a:r>
              <a:rPr lang="en-US" sz="3600" dirty="0" smtClean="0"/>
              <a:t>8 data owners</a:t>
            </a:r>
          </a:p>
          <a:p>
            <a:pPr marL="228600" indent="-228600">
              <a:lnSpc>
                <a:spcPct val="90000"/>
              </a:lnSpc>
              <a:spcBef>
                <a:spcPct val="20000"/>
              </a:spcBef>
              <a:buFont typeface="Arial" pitchFamily="34" charset="0"/>
              <a:buChar char="•"/>
            </a:pPr>
            <a:r>
              <a:rPr lang="en-US" sz="3600" dirty="0" smtClean="0"/>
              <a:t>14 data custodians</a:t>
            </a:r>
          </a:p>
          <a:p>
            <a:pPr marL="228600" indent="-228600">
              <a:lnSpc>
                <a:spcPct val="90000"/>
              </a:lnSpc>
              <a:spcBef>
                <a:spcPct val="20000"/>
              </a:spcBef>
              <a:buFont typeface="Arial" pitchFamily="34" charset="0"/>
              <a:buChar char="•"/>
            </a:pPr>
            <a:r>
              <a:rPr lang="en-US" sz="3600" dirty="0" smtClean="0"/>
              <a:t>Varying extents, update cycles, and levels of access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952500" y="1447800"/>
          <a:ext cx="7696200" cy="4800600"/>
        </p:xfrm>
        <a:graphic>
          <a:graphicData uri="http://schemas.openxmlformats.org/drawingml/2006/table">
            <a:tbl>
              <a:tblPr firstRow="1" bandRow="1">
                <a:tableStyleId>{5940675A-B579-460E-94D1-54222C63F5DA}</a:tableStyleId>
              </a:tblPr>
              <a:tblGrid>
                <a:gridCol w="4838700"/>
                <a:gridCol w="2857500"/>
              </a:tblGrid>
              <a:tr h="537708">
                <a:tc>
                  <a:txBody>
                    <a:bodyPr/>
                    <a:lstStyle/>
                    <a:p>
                      <a:pPr algn="ctr" fontAlgn="ctr"/>
                      <a:r>
                        <a:rPr lang="en-US" sz="2600" b="1" i="0" u="none" strike="noStrike" dirty="0" smtClean="0">
                          <a:solidFill>
                            <a:schemeClr val="tx1"/>
                          </a:solidFill>
                          <a:latin typeface="Calibri"/>
                        </a:rPr>
                        <a:t>Table</a:t>
                      </a:r>
                      <a:endParaRPr lang="en-US" sz="2600" b="1" i="0" u="none" strike="noStrike" dirty="0">
                        <a:solidFill>
                          <a:schemeClr val="tx1"/>
                        </a:solidFill>
                        <a:latin typeface="Calibri"/>
                      </a:endParaRPr>
                    </a:p>
                  </a:txBody>
                  <a:tcPr marL="9525" marR="9525" marT="9525" marB="0" anchor="ctr"/>
                </a:tc>
                <a:tc>
                  <a:txBody>
                    <a:bodyPr/>
                    <a:lstStyle/>
                    <a:p>
                      <a:pPr algn="ctr" fontAlgn="ctr"/>
                      <a:r>
                        <a:rPr lang="en-US" sz="2600" b="1" i="0" u="none" strike="noStrike" dirty="0" smtClean="0">
                          <a:solidFill>
                            <a:schemeClr val="tx1"/>
                          </a:solidFill>
                          <a:latin typeface="Calibri"/>
                        </a:rPr>
                        <a:t> Data Owner</a:t>
                      </a:r>
                      <a:endParaRPr lang="en-US" sz="2600" b="1" i="0" u="none" strike="noStrike" dirty="0">
                        <a:solidFill>
                          <a:schemeClr val="tx1"/>
                        </a:solidFill>
                        <a:latin typeface="Calibri"/>
                      </a:endParaRPr>
                    </a:p>
                  </a:txBody>
                  <a:tcPr marL="9525" marR="9525" marT="9525" marB="0" anchor="ctr"/>
                </a:tc>
              </a:tr>
              <a:tr h="452892">
                <a:tc>
                  <a:txBody>
                    <a:bodyPr/>
                    <a:lstStyle/>
                    <a:p>
                      <a:pPr algn="ctr" fontAlgn="ctr"/>
                      <a:r>
                        <a:rPr lang="en-US" sz="2000" b="0" i="0" u="none" strike="noStrike" dirty="0">
                          <a:solidFill>
                            <a:schemeClr val="tx1"/>
                          </a:solidFill>
                          <a:latin typeface="Calibri"/>
                        </a:rPr>
                        <a:t>Appalachian Development Highway System</a:t>
                      </a: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r h="457200">
                <a:tc>
                  <a:txBody>
                    <a:bodyPr/>
                    <a:lstStyle/>
                    <a:p>
                      <a:pPr algn="ctr" fontAlgn="ctr"/>
                      <a:r>
                        <a:rPr lang="en-US" sz="2000" b="0" i="0" u="none" strike="noStrike" dirty="0">
                          <a:solidFill>
                            <a:schemeClr val="tx1"/>
                          </a:solidFill>
                          <a:latin typeface="Calibri"/>
                        </a:rPr>
                        <a:t>Coal Haul Highway System</a:t>
                      </a: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r h="457200">
                <a:tc>
                  <a:txBody>
                    <a:bodyPr/>
                    <a:lstStyle/>
                    <a:p>
                      <a:pPr algn="ctr" fontAlgn="ctr"/>
                      <a:r>
                        <a:rPr lang="en-US" sz="2000" b="0" i="0" u="none" strike="noStrike" dirty="0">
                          <a:solidFill>
                            <a:schemeClr val="tx1"/>
                          </a:solidFill>
                          <a:latin typeface="Calibri"/>
                        </a:rPr>
                        <a:t>Drive Smart Corridors</a:t>
                      </a:r>
                    </a:p>
                  </a:txBody>
                  <a:tcPr marL="9525" marR="9525" marT="9525" marB="0" anchor="ctr"/>
                </a:tc>
                <a:tc>
                  <a:txBody>
                    <a:bodyPr/>
                    <a:lstStyle/>
                    <a:p>
                      <a:pPr algn="ctr" fontAlgn="ctr"/>
                      <a:r>
                        <a:rPr lang="en-US" sz="2000" b="0" i="0" u="none" strike="noStrike" dirty="0">
                          <a:solidFill>
                            <a:schemeClr val="tx1"/>
                          </a:solidFill>
                          <a:latin typeface="Calibri"/>
                        </a:rPr>
                        <a:t>Highway Safety</a:t>
                      </a:r>
                    </a:p>
                  </a:txBody>
                  <a:tcPr marL="9525" marR="9525" marT="9525" marB="0" anchor="ctr"/>
                </a:tc>
              </a:tr>
              <a:tr h="457200">
                <a:tc>
                  <a:txBody>
                    <a:bodyPr/>
                    <a:lstStyle/>
                    <a:p>
                      <a:pPr algn="ctr" fontAlgn="ctr"/>
                      <a:r>
                        <a:rPr lang="en-US" sz="2000" b="0" i="0" u="none" strike="noStrike" dirty="0">
                          <a:solidFill>
                            <a:schemeClr val="tx1"/>
                          </a:solidFill>
                          <a:latin typeface="Calibri"/>
                        </a:rPr>
                        <a:t>Extended Weight System</a:t>
                      </a: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r h="457200">
                <a:tc>
                  <a:txBody>
                    <a:bodyPr/>
                    <a:lstStyle/>
                    <a:p>
                      <a:pPr algn="ctr" fontAlgn="ctr"/>
                      <a:r>
                        <a:rPr lang="en-US" sz="2000" b="0" i="0" u="none" strike="noStrike" dirty="0">
                          <a:solidFill>
                            <a:schemeClr val="tx1"/>
                          </a:solidFill>
                          <a:latin typeface="Calibri"/>
                        </a:rPr>
                        <a:t>Forest Highway System</a:t>
                      </a: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r h="570828">
                <a:tc>
                  <a:txBody>
                    <a:bodyPr/>
                    <a:lstStyle/>
                    <a:p>
                      <a:pPr algn="ctr" fontAlgn="ctr"/>
                      <a:r>
                        <a:rPr lang="en-US" sz="2000" b="0" i="0" u="none" strike="noStrike" dirty="0">
                          <a:solidFill>
                            <a:schemeClr val="tx1"/>
                          </a:solidFill>
                          <a:latin typeface="Calibri"/>
                        </a:rPr>
                        <a:t>Federal </a:t>
                      </a:r>
                      <a:r>
                        <a:rPr lang="en-US" sz="2000" b="0" i="0" u="none" strike="noStrike" dirty="0" smtClean="0">
                          <a:solidFill>
                            <a:schemeClr val="tx1"/>
                          </a:solidFill>
                          <a:latin typeface="Calibri"/>
                        </a:rPr>
                        <a:t>Systems</a:t>
                      </a:r>
                      <a:endParaRPr lang="en-US" sz="2000" b="0" i="0" u="none" strike="noStrike" dirty="0">
                        <a:solidFill>
                          <a:schemeClr val="tx1"/>
                        </a:solidFill>
                        <a:latin typeface="Calibri"/>
                      </a:endParaRPr>
                    </a:p>
                    <a:p>
                      <a:pPr algn="ctr" fontAlgn="ctr"/>
                      <a:r>
                        <a:rPr lang="en-US" sz="2000" b="0" i="0" u="none" strike="noStrike" dirty="0" smtClean="0">
                          <a:solidFill>
                            <a:schemeClr val="tx1"/>
                          </a:solidFill>
                          <a:latin typeface="Calibri"/>
                        </a:rPr>
                        <a:t>(Functional</a:t>
                      </a:r>
                      <a:r>
                        <a:rPr lang="en-US" sz="2000" b="0" i="0" u="none" strike="noStrike" baseline="0" dirty="0" smtClean="0">
                          <a:solidFill>
                            <a:schemeClr val="tx1"/>
                          </a:solidFill>
                          <a:latin typeface="Calibri"/>
                        </a:rPr>
                        <a:t> Classification, NHS, </a:t>
                      </a:r>
                      <a:r>
                        <a:rPr lang="en-US" sz="2000" b="0" i="0" u="none" strike="noStrike" baseline="0" dirty="0" err="1" smtClean="0">
                          <a:solidFill>
                            <a:schemeClr val="tx1"/>
                          </a:solidFill>
                          <a:latin typeface="Calibri"/>
                        </a:rPr>
                        <a:t>Strahnet</a:t>
                      </a:r>
                      <a:r>
                        <a:rPr lang="en-US" sz="2000" b="0" i="0" u="none" strike="noStrike" baseline="0" dirty="0" smtClean="0">
                          <a:solidFill>
                            <a:schemeClr val="tx1"/>
                          </a:solidFill>
                          <a:latin typeface="Calibri"/>
                        </a:rPr>
                        <a:t>)</a:t>
                      </a:r>
                      <a:endParaRPr lang="en-US" sz="2000" b="0" i="0" u="none" strike="noStrike" dirty="0" smtClean="0">
                        <a:solidFill>
                          <a:schemeClr val="tx1"/>
                        </a:solidFill>
                        <a:latin typeface="Calibri"/>
                      </a:endParaRP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r h="447675">
                <a:tc>
                  <a:txBody>
                    <a:bodyPr/>
                    <a:lstStyle/>
                    <a:p>
                      <a:pPr algn="ctr" fontAlgn="ctr"/>
                      <a:r>
                        <a:rPr lang="en-US" sz="2000" b="0" i="0" u="none" strike="noStrike" dirty="0">
                          <a:solidFill>
                            <a:schemeClr val="tx1"/>
                          </a:solidFill>
                          <a:latin typeface="Calibri"/>
                        </a:rPr>
                        <a:t>Scenic Byway System</a:t>
                      </a:r>
                    </a:p>
                  </a:txBody>
                  <a:tcPr marL="9525" marR="9525" marT="9525" marB="0" anchor="ctr"/>
                </a:tc>
                <a:tc>
                  <a:txBody>
                    <a:bodyPr/>
                    <a:lstStyle/>
                    <a:p>
                      <a:pPr algn="ctr" fontAlgn="ctr"/>
                      <a:r>
                        <a:rPr lang="en-US" sz="2000" b="0" i="0" u="none" strike="noStrike" dirty="0">
                          <a:solidFill>
                            <a:schemeClr val="tx1"/>
                          </a:solidFill>
                          <a:latin typeface="Calibri"/>
                        </a:rPr>
                        <a:t>Local Programs</a:t>
                      </a:r>
                    </a:p>
                  </a:txBody>
                  <a:tcPr marL="9525" marR="9525" marT="9525" marB="0" anchor="ctr"/>
                </a:tc>
              </a:tr>
              <a:tr h="457200">
                <a:tc>
                  <a:txBody>
                    <a:bodyPr/>
                    <a:lstStyle/>
                    <a:p>
                      <a:pPr algn="ctr" fontAlgn="ctr"/>
                      <a:r>
                        <a:rPr lang="en-US" sz="2000" b="0" i="0" u="none" strike="noStrike" dirty="0">
                          <a:solidFill>
                            <a:schemeClr val="tx1"/>
                          </a:solidFill>
                          <a:latin typeface="Calibri"/>
                        </a:rPr>
                        <a:t>State </a:t>
                      </a:r>
                      <a:r>
                        <a:rPr lang="en-US" sz="2000" b="0" i="0" u="none" strike="noStrike" dirty="0" smtClean="0">
                          <a:solidFill>
                            <a:schemeClr val="tx1"/>
                          </a:solidFill>
                          <a:latin typeface="Calibri"/>
                        </a:rPr>
                        <a:t>Primary Road System</a:t>
                      </a:r>
                      <a:endParaRPr lang="en-US" sz="2000" b="0" i="0" u="none" strike="noStrike" dirty="0">
                        <a:solidFill>
                          <a:schemeClr val="tx1"/>
                        </a:solidFill>
                        <a:latin typeface="Calibri"/>
                      </a:endParaRP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r h="457200">
                <a:tc>
                  <a:txBody>
                    <a:bodyPr/>
                    <a:lstStyle/>
                    <a:p>
                      <a:pPr algn="ctr" fontAlgn="ctr"/>
                      <a:r>
                        <a:rPr lang="en-US" sz="2000" b="0" i="0" u="none" strike="noStrike" dirty="0" smtClean="0">
                          <a:solidFill>
                            <a:schemeClr val="tx1"/>
                          </a:solidFill>
                          <a:latin typeface="Calibri"/>
                        </a:rPr>
                        <a:t>National Truck </a:t>
                      </a:r>
                      <a:r>
                        <a:rPr lang="en-US" sz="2000" b="0" i="0" u="none" strike="noStrike" dirty="0">
                          <a:solidFill>
                            <a:schemeClr val="tx1"/>
                          </a:solidFill>
                          <a:latin typeface="Calibri"/>
                        </a:rPr>
                        <a:t>Network</a:t>
                      </a:r>
                    </a:p>
                  </a:txBody>
                  <a:tcPr marL="9525" marR="9525" marT="9525" marB="0" anchor="ctr"/>
                </a:tc>
                <a:tc>
                  <a:txBody>
                    <a:bodyPr/>
                    <a:lstStyle/>
                    <a:p>
                      <a:pPr algn="ctr" fontAlgn="ctr"/>
                      <a:r>
                        <a:rPr lang="en-US" sz="2000" b="0" i="0" u="none" strike="noStrike" dirty="0">
                          <a:solidFill>
                            <a:schemeClr val="tx1"/>
                          </a:solidFill>
                          <a:latin typeface="Calibri"/>
                        </a:rPr>
                        <a:t>Planning</a:t>
                      </a:r>
                    </a:p>
                  </a:txBody>
                  <a:tcPr marL="9525" marR="9525" marT="9525" marB="0" anchor="ctr"/>
                </a:tc>
              </a:tr>
            </a:tbl>
          </a:graphicData>
        </a:graphic>
      </p:graphicFrame>
      <p:sp>
        <p:nvSpPr>
          <p:cNvPr id="5"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6"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Tabular Road Data</a:t>
            </a:r>
            <a:r>
              <a:rPr lang="en-US" sz="2800" dirty="0" smtClean="0">
                <a:solidFill>
                  <a:srgbClr val="FFFF00"/>
                </a:solidFill>
              </a:rPr>
              <a:t> </a:t>
            </a:r>
            <a:r>
              <a:rPr lang="en-US" sz="2800" b="1" dirty="0" smtClean="0">
                <a:solidFill>
                  <a:srgbClr val="FFFF00"/>
                </a:solidFill>
              </a:rPr>
              <a:t>- Highway Systems</a:t>
            </a:r>
            <a:endParaRPr lang="en-US" sz="2800" u="sng"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p:cNvGraphicFramePr>
            <a:graphicFrameLocks noGrp="1"/>
          </p:cNvGraphicFramePr>
          <p:nvPr>
            <p:ph idx="1"/>
          </p:nvPr>
        </p:nvGraphicFramePr>
        <p:xfrm>
          <a:off x="914400" y="1663253"/>
          <a:ext cx="7696200" cy="4569537"/>
        </p:xfrm>
        <a:graphic>
          <a:graphicData uri="http://schemas.openxmlformats.org/drawingml/2006/table">
            <a:tbl>
              <a:tblPr firstRow="1" bandRow="1">
                <a:tableStyleId>{5940675A-B579-460E-94D1-54222C63F5DA}</a:tableStyleId>
              </a:tblPr>
              <a:tblGrid>
                <a:gridCol w="4495800"/>
                <a:gridCol w="3200400"/>
              </a:tblGrid>
              <a:tr h="701647">
                <a:tc>
                  <a:txBody>
                    <a:bodyPr/>
                    <a:lstStyle/>
                    <a:p>
                      <a:pPr algn="ctr" fontAlgn="ctr"/>
                      <a:r>
                        <a:rPr lang="en-US" sz="2800" b="1" i="0" u="none" strike="noStrike" dirty="0" smtClean="0">
                          <a:solidFill>
                            <a:schemeClr val="tx1"/>
                          </a:solidFill>
                          <a:latin typeface="Calibri"/>
                        </a:rPr>
                        <a:t>Table</a:t>
                      </a:r>
                      <a:endParaRPr lang="en-US" sz="2800" b="1" i="0" u="none" strike="noStrike" dirty="0">
                        <a:solidFill>
                          <a:schemeClr val="tx1"/>
                        </a:solidFill>
                        <a:latin typeface="Calibri"/>
                      </a:endParaRPr>
                    </a:p>
                  </a:txBody>
                  <a:tcPr marL="9525" marR="9525" marT="9525" marB="0" anchor="ctr"/>
                </a:tc>
                <a:tc>
                  <a:txBody>
                    <a:bodyPr/>
                    <a:lstStyle/>
                    <a:p>
                      <a:pPr algn="ctr" fontAlgn="ctr"/>
                      <a:r>
                        <a:rPr lang="en-US" sz="2800" b="1" i="0" u="none" strike="noStrike" dirty="0" smtClean="0">
                          <a:solidFill>
                            <a:schemeClr val="tx1"/>
                          </a:solidFill>
                          <a:latin typeface="Calibri"/>
                        </a:rPr>
                        <a:t> Data Owner</a:t>
                      </a:r>
                      <a:endParaRPr lang="en-US" sz="2800" b="1" i="0" u="none" strike="noStrike" dirty="0">
                        <a:solidFill>
                          <a:schemeClr val="tx1"/>
                        </a:solidFill>
                        <a:latin typeface="Calibri"/>
                      </a:endParaRPr>
                    </a:p>
                  </a:txBody>
                  <a:tcPr marL="9525" marR="9525" marT="9525" marB="0" anchor="ctr"/>
                </a:tc>
              </a:tr>
              <a:tr h="596450">
                <a:tc>
                  <a:txBody>
                    <a:bodyPr/>
                    <a:lstStyle/>
                    <a:p>
                      <a:pPr algn="ctr" fontAlgn="ctr"/>
                      <a:r>
                        <a:rPr lang="en-US" sz="2400" b="0" i="0" u="none" strike="noStrike" dirty="0">
                          <a:solidFill>
                            <a:schemeClr val="tx1"/>
                          </a:solidFill>
                          <a:latin typeface="Calibri"/>
                        </a:rPr>
                        <a:t>Access Control</a:t>
                      </a: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a:solidFill>
                            <a:schemeClr val="tx1"/>
                          </a:solidFill>
                          <a:latin typeface="Calibri"/>
                        </a:rPr>
                        <a:t>Evaluation </a:t>
                      </a:r>
                      <a:r>
                        <a:rPr lang="en-US" sz="2400" b="0" i="0" u="none" strike="noStrike" dirty="0" smtClean="0">
                          <a:solidFill>
                            <a:schemeClr val="tx1"/>
                          </a:solidFill>
                          <a:latin typeface="Calibri"/>
                        </a:rPr>
                        <a:t>Sections</a:t>
                      </a:r>
                    </a:p>
                    <a:p>
                      <a:pPr algn="ctr" fontAlgn="ctr"/>
                      <a:r>
                        <a:rPr lang="en-US" sz="2400" b="0" i="0" u="none" strike="noStrike" dirty="0" smtClean="0">
                          <a:solidFill>
                            <a:schemeClr val="tx1"/>
                          </a:solidFill>
                          <a:latin typeface="Calibri"/>
                        </a:rPr>
                        <a:t>(Homogenous Road</a:t>
                      </a:r>
                      <a:r>
                        <a:rPr lang="en-US" sz="2400" b="0" i="0" u="none" strike="noStrike" baseline="0" dirty="0" smtClean="0">
                          <a:solidFill>
                            <a:schemeClr val="tx1"/>
                          </a:solidFill>
                          <a:latin typeface="Calibri"/>
                        </a:rPr>
                        <a:t> Sections)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a:solidFill>
                            <a:schemeClr val="tx1"/>
                          </a:solidFill>
                          <a:latin typeface="Calibri"/>
                        </a:rPr>
                        <a:t>Type of Operation</a:t>
                      </a: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a:solidFill>
                            <a:schemeClr val="tx1"/>
                          </a:solidFill>
                          <a:latin typeface="Calibri"/>
                        </a:rPr>
                        <a:t>Route </a:t>
                      </a:r>
                      <a:r>
                        <a:rPr lang="en-US" sz="2400" b="0" i="0" u="none" strike="noStrike" dirty="0" smtClean="0">
                          <a:solidFill>
                            <a:schemeClr val="tx1"/>
                          </a:solidFill>
                          <a:latin typeface="Calibri"/>
                        </a:rPr>
                        <a:t>Log</a:t>
                      </a:r>
                    </a:p>
                    <a:p>
                      <a:pPr algn="ctr" fontAlgn="ctr"/>
                      <a:r>
                        <a:rPr lang="en-US" sz="2400" b="0" i="0" u="none" strike="noStrike" dirty="0" smtClean="0">
                          <a:solidFill>
                            <a:schemeClr val="tx1"/>
                          </a:solidFill>
                          <a:latin typeface="Calibri"/>
                        </a:rPr>
                        <a:t>(Intersection Information)</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a:solidFill>
                            <a:schemeClr val="tx1"/>
                          </a:solidFill>
                          <a:latin typeface="Calibri"/>
                        </a:rPr>
                        <a:t>Speed Limit</a:t>
                      </a:r>
                    </a:p>
                  </a:txBody>
                  <a:tcPr marL="9525" marR="9525" marT="9525" marB="0" anchor="ctr"/>
                </a:tc>
                <a:tc>
                  <a:txBody>
                    <a:bodyPr/>
                    <a:lstStyle/>
                    <a:p>
                      <a:pPr algn="ctr" fontAlgn="ctr"/>
                      <a:r>
                        <a:rPr lang="en-US" sz="2400" b="0" i="0" u="none" strike="noStrike" dirty="0">
                          <a:solidFill>
                            <a:schemeClr val="tx1"/>
                          </a:solidFill>
                          <a:latin typeface="Calibri"/>
                        </a:rPr>
                        <a:t>Traffic Operations</a:t>
                      </a:r>
                    </a:p>
                  </a:txBody>
                  <a:tcPr marL="9525" marR="9525" marT="9525" marB="0" anchor="ctr"/>
                </a:tc>
              </a:tr>
              <a:tr h="596450">
                <a:tc>
                  <a:txBody>
                    <a:bodyPr/>
                    <a:lstStyle/>
                    <a:p>
                      <a:pPr algn="ctr" fontAlgn="ctr"/>
                      <a:r>
                        <a:rPr lang="en-US" sz="2400" b="0" i="0" u="none" strike="noStrike" dirty="0">
                          <a:solidFill>
                            <a:schemeClr val="tx1"/>
                          </a:solidFill>
                          <a:latin typeface="Calibri"/>
                        </a:rPr>
                        <a:t>Truck Weight Classification</a:t>
                      </a:r>
                    </a:p>
                  </a:txBody>
                  <a:tcPr marL="9525" marR="9525" marT="9525" marB="0" anchor="ctr"/>
                </a:tc>
                <a:tc>
                  <a:txBody>
                    <a:bodyPr/>
                    <a:lstStyle/>
                    <a:p>
                      <a:pPr algn="ctr" fontAlgn="ctr"/>
                      <a:r>
                        <a:rPr lang="en-US" sz="2400" b="0" i="0" u="none" strike="noStrike" dirty="0">
                          <a:solidFill>
                            <a:schemeClr val="tx1"/>
                          </a:solidFill>
                          <a:latin typeface="Calibri"/>
                        </a:rPr>
                        <a:t>Maintenance</a:t>
                      </a:r>
                    </a:p>
                  </a:txBody>
                  <a:tcPr marL="9525" marR="9525" marT="9525" marB="0" anchor="ctr"/>
                </a:tc>
              </a:tr>
            </a:tbl>
          </a:graphicData>
        </a:graphic>
      </p:graphicFrame>
      <p:sp>
        <p:nvSpPr>
          <p:cNvPr id="5"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6"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a:spcBef>
                <a:spcPct val="0"/>
              </a:spcBef>
              <a:defRPr/>
            </a:pPr>
            <a:r>
              <a:rPr lang="en-US" sz="2800" b="1" dirty="0" smtClean="0">
                <a:solidFill>
                  <a:srgbClr val="FFFF00"/>
                </a:solidFill>
              </a:rPr>
              <a:t>Tabular Road Data - Roadway Information</a:t>
            </a:r>
            <a:endParaRPr lang="en-US" sz="2800" u="sng"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p:cNvGraphicFramePr>
            <a:graphicFrameLocks noGrp="1"/>
          </p:cNvGraphicFramePr>
          <p:nvPr>
            <p:ph idx="1"/>
          </p:nvPr>
        </p:nvGraphicFramePr>
        <p:xfrm>
          <a:off x="990600" y="1371601"/>
          <a:ext cx="7696200" cy="5021392"/>
        </p:xfrm>
        <a:graphic>
          <a:graphicData uri="http://schemas.openxmlformats.org/drawingml/2006/table">
            <a:tbl>
              <a:tblPr firstRow="1" bandRow="1">
                <a:tableStyleId>{5940675A-B579-460E-94D1-54222C63F5DA}</a:tableStyleId>
              </a:tblPr>
              <a:tblGrid>
                <a:gridCol w="4495800"/>
                <a:gridCol w="3200400"/>
              </a:tblGrid>
              <a:tr h="701647">
                <a:tc>
                  <a:txBody>
                    <a:bodyPr/>
                    <a:lstStyle/>
                    <a:p>
                      <a:pPr algn="ctr" fontAlgn="ctr"/>
                      <a:r>
                        <a:rPr lang="en-US" sz="2800" b="1" i="0" u="none" strike="noStrike" dirty="0" smtClean="0">
                          <a:solidFill>
                            <a:schemeClr val="tx1"/>
                          </a:solidFill>
                          <a:latin typeface="Calibri"/>
                        </a:rPr>
                        <a:t>Table</a:t>
                      </a:r>
                      <a:endParaRPr lang="en-US" sz="2800" b="1" i="0" u="none" strike="noStrike" dirty="0">
                        <a:solidFill>
                          <a:schemeClr val="tx1"/>
                        </a:solidFill>
                        <a:latin typeface="Calibri"/>
                      </a:endParaRPr>
                    </a:p>
                  </a:txBody>
                  <a:tcPr marL="9525" marR="9525" marT="9525" marB="0" anchor="ctr"/>
                </a:tc>
                <a:tc>
                  <a:txBody>
                    <a:bodyPr/>
                    <a:lstStyle/>
                    <a:p>
                      <a:pPr algn="ctr" fontAlgn="ctr"/>
                      <a:r>
                        <a:rPr lang="en-US" sz="2800" b="1" i="0" u="none" strike="noStrike" dirty="0" smtClean="0">
                          <a:solidFill>
                            <a:schemeClr val="tx1"/>
                          </a:solidFill>
                          <a:latin typeface="Calibri"/>
                        </a:rPr>
                        <a:t> Data Owner</a:t>
                      </a:r>
                      <a:endParaRPr lang="en-US" sz="2800" b="1" i="0" u="none" strike="noStrike" dirty="0">
                        <a:solidFill>
                          <a:schemeClr val="tx1"/>
                        </a:solidFill>
                        <a:latin typeface="Calibri"/>
                      </a:endParaRPr>
                    </a:p>
                  </a:txBody>
                  <a:tcPr marL="9525" marR="9525" marT="9525" marB="0" anchor="ctr"/>
                </a:tc>
              </a:tr>
              <a:tr h="596450">
                <a:tc>
                  <a:txBody>
                    <a:bodyPr/>
                    <a:lstStyle/>
                    <a:p>
                      <a:pPr algn="ctr" fontAlgn="ctr"/>
                      <a:r>
                        <a:rPr lang="en-US" sz="2400" b="0" i="0" u="none" strike="noStrike" dirty="0" smtClean="0">
                          <a:solidFill>
                            <a:schemeClr val="tx1"/>
                          </a:solidFill>
                          <a:latin typeface="Calibri"/>
                        </a:rPr>
                        <a:t>Auxiliary</a:t>
                      </a:r>
                      <a:r>
                        <a:rPr lang="en-US" sz="2400" b="0" i="0" u="none" strike="noStrike" baseline="0" dirty="0" smtClean="0">
                          <a:solidFill>
                            <a:schemeClr val="tx1"/>
                          </a:solidFill>
                          <a:latin typeface="Calibri"/>
                        </a:rPr>
                        <a:t> Lanes</a:t>
                      </a:r>
                    </a:p>
                    <a:p>
                      <a:pPr algn="ctr" fontAlgn="ctr"/>
                      <a:r>
                        <a:rPr lang="en-US" sz="2400" b="0" i="0" u="none" strike="noStrike" baseline="0" dirty="0" smtClean="0">
                          <a:solidFill>
                            <a:schemeClr val="tx1"/>
                          </a:solidFill>
                          <a:latin typeface="Calibri"/>
                        </a:rPr>
                        <a:t>(Turn, TWLTL, Truck Climbing)</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smtClean="0">
                          <a:solidFill>
                            <a:schemeClr val="tx1"/>
                          </a:solidFill>
                          <a:latin typeface="Calibri"/>
                        </a:rPr>
                        <a:t>Bicycle and Pedestrian Facilities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smtClean="0">
                          <a:solidFill>
                            <a:schemeClr val="tx1"/>
                          </a:solidFill>
                          <a:latin typeface="Calibri"/>
                        </a:rPr>
                        <a:t>Horizontal</a:t>
                      </a:r>
                      <a:r>
                        <a:rPr lang="en-US" sz="2400" b="0" i="0" u="none" strike="noStrike" baseline="0" dirty="0" smtClean="0">
                          <a:solidFill>
                            <a:schemeClr val="tx1"/>
                          </a:solidFill>
                          <a:latin typeface="Calibri"/>
                        </a:rPr>
                        <a:t> Curves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smtClean="0">
                          <a:solidFill>
                            <a:schemeClr val="tx1"/>
                          </a:solidFill>
                          <a:latin typeface="Calibri"/>
                        </a:rPr>
                        <a:t>Vertical Curves / Grades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smtClean="0">
                          <a:solidFill>
                            <a:schemeClr val="tx1"/>
                          </a:solidFill>
                          <a:latin typeface="Calibri"/>
                        </a:rPr>
                        <a:t>Through Lanes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596450">
                <a:tc>
                  <a:txBody>
                    <a:bodyPr/>
                    <a:lstStyle/>
                    <a:p>
                      <a:pPr algn="ctr" fontAlgn="ctr"/>
                      <a:r>
                        <a:rPr lang="en-US" sz="2400" b="0" i="0" u="none" strike="noStrike" dirty="0" smtClean="0">
                          <a:solidFill>
                            <a:schemeClr val="tx1"/>
                          </a:solidFill>
                          <a:latin typeface="Calibri"/>
                        </a:rPr>
                        <a:t>Medians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smtClean="0">
                          <a:solidFill>
                            <a:schemeClr val="tx1"/>
                          </a:solidFill>
                          <a:latin typeface="Calibri"/>
                        </a:rPr>
                        <a:t>Planning</a:t>
                      </a:r>
                      <a:endParaRPr lang="en-US" sz="2400" b="0" i="0" u="none" strike="noStrike" dirty="0">
                        <a:solidFill>
                          <a:schemeClr val="tx1"/>
                        </a:solidFill>
                        <a:latin typeface="Calibri"/>
                      </a:endParaRPr>
                    </a:p>
                  </a:txBody>
                  <a:tcPr marL="9525" marR="9525" marT="9525" marB="0" anchor="ctr"/>
                </a:tc>
              </a:tr>
              <a:tr h="596450">
                <a:tc>
                  <a:txBody>
                    <a:bodyPr/>
                    <a:lstStyle/>
                    <a:p>
                      <a:pPr algn="ctr" fontAlgn="ctr"/>
                      <a:r>
                        <a:rPr lang="en-US" sz="2400" b="0" i="0" u="none" strike="noStrike" dirty="0" smtClean="0">
                          <a:solidFill>
                            <a:schemeClr val="tx1"/>
                          </a:solidFill>
                          <a:latin typeface="Calibri"/>
                        </a:rPr>
                        <a:t>Shoulders</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smtClean="0">
                          <a:solidFill>
                            <a:schemeClr val="tx1"/>
                          </a:solidFill>
                          <a:latin typeface="Calibri"/>
                        </a:rPr>
                        <a:t>Planning</a:t>
                      </a:r>
                      <a:endParaRPr lang="en-US" sz="2400" b="0" i="0" u="none" strike="noStrike" dirty="0">
                        <a:solidFill>
                          <a:schemeClr val="tx1"/>
                        </a:solidFill>
                        <a:latin typeface="Calibri"/>
                      </a:endParaRPr>
                    </a:p>
                  </a:txBody>
                  <a:tcPr marL="9525" marR="9525" marT="9525" marB="0" anchor="ctr"/>
                </a:tc>
              </a:tr>
            </a:tbl>
          </a:graphicData>
        </a:graphic>
      </p:graphicFrame>
      <p:sp>
        <p:nvSpPr>
          <p:cNvPr id="5"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6"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a:spcBef>
                <a:spcPct val="0"/>
              </a:spcBef>
              <a:defRPr/>
            </a:pPr>
            <a:r>
              <a:rPr lang="en-US" sz="2800" b="1" dirty="0" smtClean="0">
                <a:solidFill>
                  <a:srgbClr val="FFFF00"/>
                </a:solidFill>
              </a:rPr>
              <a:t>Tabular Road Data - Roadway Features</a:t>
            </a:r>
            <a:endParaRPr lang="en-US" sz="2800" u="sng" dirty="0" smtClean="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p:cNvGraphicFramePr>
            <a:graphicFrameLocks noGrp="1"/>
          </p:cNvGraphicFramePr>
          <p:nvPr>
            <p:ph idx="1"/>
          </p:nvPr>
        </p:nvGraphicFramePr>
        <p:xfrm>
          <a:off x="914400" y="1852403"/>
          <a:ext cx="7696200" cy="3293002"/>
        </p:xfrm>
        <a:graphic>
          <a:graphicData uri="http://schemas.openxmlformats.org/drawingml/2006/table">
            <a:tbl>
              <a:tblPr firstRow="1" bandRow="1">
                <a:tableStyleId>{5940675A-B579-460E-94D1-54222C63F5DA}</a:tableStyleId>
              </a:tblPr>
              <a:tblGrid>
                <a:gridCol w="4648200"/>
                <a:gridCol w="3048000"/>
              </a:tblGrid>
              <a:tr h="701647">
                <a:tc>
                  <a:txBody>
                    <a:bodyPr/>
                    <a:lstStyle/>
                    <a:p>
                      <a:pPr algn="ctr" fontAlgn="ctr"/>
                      <a:r>
                        <a:rPr lang="en-US" sz="2800" b="1" i="0" u="none" strike="noStrike" dirty="0" smtClean="0">
                          <a:solidFill>
                            <a:schemeClr val="tx1"/>
                          </a:solidFill>
                          <a:latin typeface="Calibri"/>
                        </a:rPr>
                        <a:t>Table</a:t>
                      </a:r>
                      <a:endParaRPr lang="en-US" sz="2800" b="1" i="0" u="none" strike="noStrike" dirty="0">
                        <a:solidFill>
                          <a:schemeClr val="tx1"/>
                        </a:solidFill>
                        <a:latin typeface="Calibri"/>
                      </a:endParaRPr>
                    </a:p>
                  </a:txBody>
                  <a:tcPr marL="9525" marR="9525" marT="9525" marB="0" anchor="ctr"/>
                </a:tc>
                <a:tc>
                  <a:txBody>
                    <a:bodyPr/>
                    <a:lstStyle/>
                    <a:p>
                      <a:pPr algn="ctr" fontAlgn="ctr"/>
                      <a:r>
                        <a:rPr lang="en-US" sz="2800" b="1" i="0" u="none" strike="noStrike" dirty="0" smtClean="0">
                          <a:solidFill>
                            <a:schemeClr val="tx1"/>
                          </a:solidFill>
                          <a:latin typeface="Calibri"/>
                        </a:rPr>
                        <a:t> Data Owner</a:t>
                      </a:r>
                      <a:endParaRPr lang="en-US" sz="2800" b="1" i="0" u="none" strike="noStrike" dirty="0">
                        <a:solidFill>
                          <a:schemeClr val="tx1"/>
                        </a:solidFill>
                        <a:latin typeface="Calibri"/>
                      </a:endParaRPr>
                    </a:p>
                  </a:txBody>
                  <a:tcPr marL="9525" marR="9525" marT="9525" marB="0" anchor="ctr"/>
                </a:tc>
              </a:tr>
              <a:tr h="798750">
                <a:tc>
                  <a:txBody>
                    <a:bodyPr/>
                    <a:lstStyle/>
                    <a:p>
                      <a:pPr algn="ctr" fontAlgn="ctr"/>
                      <a:r>
                        <a:rPr lang="en-US" sz="2400" b="0" i="0" u="none" strike="noStrike" dirty="0" smtClean="0">
                          <a:solidFill>
                            <a:schemeClr val="tx1"/>
                          </a:solidFill>
                          <a:latin typeface="Calibri"/>
                        </a:rPr>
                        <a:t>Traffic</a:t>
                      </a:r>
                    </a:p>
                    <a:p>
                      <a:pPr algn="ctr" fontAlgn="ctr"/>
                      <a:r>
                        <a:rPr lang="en-US" sz="2400" b="0" i="0" u="none" strike="noStrike" dirty="0" smtClean="0">
                          <a:solidFill>
                            <a:schemeClr val="tx1"/>
                          </a:solidFill>
                          <a:latin typeface="Calibri"/>
                        </a:rPr>
                        <a:t>(AADT, Truck Counts/%, Station Info)</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a:solidFill>
                            <a:schemeClr val="tx1"/>
                          </a:solidFill>
                          <a:latin typeface="Calibri"/>
                        </a:rPr>
                        <a:t>Planning</a:t>
                      </a:r>
                    </a:p>
                  </a:txBody>
                  <a:tcPr marL="9525" marR="9525" marT="9525" marB="0" anchor="ctr"/>
                </a:tc>
              </a:tr>
              <a:tr h="685800">
                <a:tc>
                  <a:txBody>
                    <a:bodyPr/>
                    <a:lstStyle/>
                    <a:p>
                      <a:pPr algn="ctr" fontAlgn="ctr"/>
                      <a:r>
                        <a:rPr lang="en-US" sz="2400" b="0" i="0" u="none" strike="noStrike" dirty="0" smtClean="0">
                          <a:solidFill>
                            <a:schemeClr val="tx1"/>
                          </a:solidFill>
                          <a:latin typeface="Calibri"/>
                        </a:rPr>
                        <a:t>International</a:t>
                      </a:r>
                      <a:r>
                        <a:rPr lang="en-US" sz="2400" b="0" i="0" u="none" strike="noStrike" baseline="0" dirty="0" smtClean="0">
                          <a:solidFill>
                            <a:schemeClr val="tx1"/>
                          </a:solidFill>
                          <a:latin typeface="Calibri"/>
                        </a:rPr>
                        <a:t> Roughness Index (IRI)</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smtClean="0">
                          <a:solidFill>
                            <a:schemeClr val="tx1"/>
                          </a:solidFill>
                          <a:latin typeface="Calibri"/>
                        </a:rPr>
                        <a:t>Maintenance</a:t>
                      </a:r>
                      <a:endParaRPr lang="en-US" sz="2400" b="0" i="0" u="none" strike="noStrike" dirty="0">
                        <a:solidFill>
                          <a:schemeClr val="tx1"/>
                        </a:solidFill>
                        <a:latin typeface="Calibri"/>
                      </a:endParaRPr>
                    </a:p>
                  </a:txBody>
                  <a:tcPr marL="9525" marR="9525" marT="9525" marB="0" anchor="ctr"/>
                </a:tc>
              </a:tr>
              <a:tr h="838200">
                <a:tc>
                  <a:txBody>
                    <a:bodyPr/>
                    <a:lstStyle/>
                    <a:p>
                      <a:pPr algn="ctr" fontAlgn="ctr"/>
                      <a:r>
                        <a:rPr lang="en-US" sz="2400" b="0" i="0" u="none" strike="noStrike" dirty="0" smtClean="0">
                          <a:solidFill>
                            <a:schemeClr val="tx1"/>
                          </a:solidFill>
                          <a:latin typeface="Calibri"/>
                        </a:rPr>
                        <a:t>Pavement Management</a:t>
                      </a:r>
                    </a:p>
                    <a:p>
                      <a:pPr algn="ctr" fontAlgn="ctr"/>
                      <a:r>
                        <a:rPr lang="en-US" sz="2400" b="0" i="0" u="none" strike="noStrike" dirty="0" smtClean="0">
                          <a:solidFill>
                            <a:schemeClr val="tx1"/>
                          </a:solidFill>
                          <a:latin typeface="Calibri"/>
                        </a:rPr>
                        <a:t>(</a:t>
                      </a:r>
                      <a:r>
                        <a:rPr lang="en-US" sz="2400" b="0" i="0" u="none" strike="noStrike" baseline="0" dirty="0" smtClean="0">
                          <a:solidFill>
                            <a:schemeClr val="tx1"/>
                          </a:solidFill>
                          <a:latin typeface="Calibri"/>
                        </a:rPr>
                        <a:t>Year of Resurfacing, Thickness, Structural #)</a:t>
                      </a:r>
                      <a:endParaRPr lang="en-US" sz="2400" b="0" i="0" u="none" strike="noStrike" dirty="0">
                        <a:solidFill>
                          <a:schemeClr val="tx1"/>
                        </a:solidFill>
                        <a:latin typeface="Calibri"/>
                      </a:endParaRPr>
                    </a:p>
                  </a:txBody>
                  <a:tcPr marL="9525" marR="9525" marT="9525" marB="0" anchor="ctr"/>
                </a:tc>
                <a:tc>
                  <a:txBody>
                    <a:bodyPr/>
                    <a:lstStyle/>
                    <a:p>
                      <a:pPr algn="ctr" fontAlgn="ctr"/>
                      <a:r>
                        <a:rPr lang="en-US" sz="2400" b="0" i="0" u="none" strike="noStrike" dirty="0" smtClean="0">
                          <a:solidFill>
                            <a:schemeClr val="tx1"/>
                          </a:solidFill>
                          <a:latin typeface="Calibri"/>
                        </a:rPr>
                        <a:t>Maintenance</a:t>
                      </a:r>
                      <a:endParaRPr lang="en-US" sz="2400" b="0" i="0" u="none" strike="noStrike" dirty="0">
                        <a:solidFill>
                          <a:schemeClr val="tx1"/>
                        </a:solidFill>
                        <a:latin typeface="Calibri"/>
                      </a:endParaRPr>
                    </a:p>
                  </a:txBody>
                  <a:tcPr marL="9525" marR="9525" marT="9525" marB="0" anchor="ctr"/>
                </a:tc>
              </a:tr>
            </a:tbl>
          </a:graphicData>
        </a:graphic>
      </p:graphicFrame>
      <p:sp>
        <p:nvSpPr>
          <p:cNvPr id="5"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6"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a:spcBef>
                <a:spcPct val="0"/>
              </a:spcBef>
              <a:defRPr/>
            </a:pPr>
            <a:r>
              <a:rPr lang="en-US" sz="2800" b="1" dirty="0" smtClean="0">
                <a:solidFill>
                  <a:srgbClr val="FFFF00"/>
                </a:solidFill>
              </a:rPr>
              <a:t>Tabular Road Data - Other</a:t>
            </a:r>
            <a:endParaRPr lang="en-US" sz="2800" u="sng" dirty="0" smtClean="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Highway Information View and Extract Interface</a:t>
            </a:r>
            <a:endParaRPr lang="en-US" sz="2800" u="sng" dirty="0" smtClean="0">
              <a:solidFill>
                <a:srgbClr val="FFFF00"/>
              </a:solidFill>
            </a:endParaRPr>
          </a:p>
        </p:txBody>
      </p:sp>
      <p:pic>
        <p:nvPicPr>
          <p:cNvPr id="5" name="Picture 4" descr="Snap1.jpg"/>
          <p:cNvPicPr>
            <a:picLocks noChangeAspect="1"/>
          </p:cNvPicPr>
          <p:nvPr/>
        </p:nvPicPr>
        <p:blipFill>
          <a:blip r:embed="rId2" cstate="print"/>
          <a:stretch>
            <a:fillRect/>
          </a:stretch>
        </p:blipFill>
        <p:spPr>
          <a:xfrm>
            <a:off x="1676400" y="1295400"/>
            <a:ext cx="5877814" cy="5562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Highway Information View and Extract Interface</a:t>
            </a:r>
            <a:endParaRPr lang="en-US" sz="2800" u="sng" dirty="0" smtClean="0">
              <a:solidFill>
                <a:srgbClr val="FFFF00"/>
              </a:solidFill>
            </a:endParaRPr>
          </a:p>
        </p:txBody>
      </p:sp>
      <p:pic>
        <p:nvPicPr>
          <p:cNvPr id="6" name="Picture 5" descr="Snap2.jpg"/>
          <p:cNvPicPr>
            <a:picLocks noChangeAspect="1"/>
          </p:cNvPicPr>
          <p:nvPr/>
        </p:nvPicPr>
        <p:blipFill>
          <a:blip r:embed="rId2" cstate="print"/>
          <a:stretch>
            <a:fillRect/>
          </a:stretch>
        </p:blipFill>
        <p:spPr>
          <a:xfrm>
            <a:off x="2286000" y="1298448"/>
            <a:ext cx="4718470" cy="55595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Needs for Existing Data</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143000"/>
            <a:ext cx="7848600" cy="6858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3600" dirty="0" smtClean="0"/>
              <a:t>Project Identification Form (PIF)</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8" name="Picture 7" descr="Snap4.jpg"/>
          <p:cNvPicPr>
            <a:picLocks noChangeAspect="1"/>
          </p:cNvPicPr>
          <p:nvPr/>
        </p:nvPicPr>
        <p:blipFill>
          <a:blip r:embed="rId2" cstate="print"/>
          <a:stretch>
            <a:fillRect/>
          </a:stretch>
        </p:blipFill>
        <p:spPr>
          <a:xfrm>
            <a:off x="2323019" y="1981200"/>
            <a:ext cx="5031362" cy="466725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Highway Information View and Extract Interface</a:t>
            </a:r>
            <a:endParaRPr lang="en-US" sz="2800" u="sng" dirty="0" smtClean="0">
              <a:solidFill>
                <a:srgbClr val="FFFF00"/>
              </a:solidFill>
            </a:endParaRPr>
          </a:p>
        </p:txBody>
      </p:sp>
      <p:pic>
        <p:nvPicPr>
          <p:cNvPr id="5" name="Picture 4" descr="Snap3.jpg"/>
          <p:cNvPicPr>
            <a:picLocks noChangeAspect="1"/>
          </p:cNvPicPr>
          <p:nvPr/>
        </p:nvPicPr>
        <p:blipFill>
          <a:blip r:embed="rId2" cstate="print"/>
          <a:stretch>
            <a:fillRect/>
          </a:stretch>
        </p:blipFill>
        <p:spPr>
          <a:xfrm>
            <a:off x="2057400" y="1371600"/>
            <a:ext cx="5017903" cy="517855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Highway Information View and Extract Interface</a:t>
            </a:r>
            <a:endParaRPr lang="en-US" sz="2800" u="sng" dirty="0" smtClean="0">
              <a:solidFill>
                <a:srgbClr val="FFFF00"/>
              </a:solidFill>
            </a:endParaRPr>
          </a:p>
        </p:txBody>
      </p:sp>
      <p:sp>
        <p:nvSpPr>
          <p:cNvPr id="6" name="TextBox 5"/>
          <p:cNvSpPr txBox="1"/>
          <p:nvPr/>
        </p:nvSpPr>
        <p:spPr>
          <a:xfrm>
            <a:off x="609600" y="2819400"/>
            <a:ext cx="8229600" cy="1354217"/>
          </a:xfrm>
          <a:prstGeom prst="rect">
            <a:avLst/>
          </a:prstGeom>
          <a:noFill/>
        </p:spPr>
        <p:txBody>
          <a:bodyPr wrap="square" rtlCol="0">
            <a:spAutoFit/>
          </a:bodyPr>
          <a:lstStyle/>
          <a:p>
            <a:pPr algn="ctr"/>
            <a:r>
              <a:rPr lang="en-US" sz="3200" dirty="0" smtClean="0">
                <a:hlinkClick r:id="rId2"/>
              </a:rPr>
              <a:t>http://datamart.business.transportation.ky.gov/EDSB_SOLUTIONS/hisextracts/</a:t>
            </a:r>
            <a:endParaRPr lang="en-US" sz="3200"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Usage Limitations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838200" y="1143000"/>
            <a:ext cx="7848600" cy="9144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600" baseline="0" dirty="0" smtClean="0"/>
              <a:t>“Qualified</a:t>
            </a:r>
            <a:r>
              <a:rPr lang="en-US" sz="600" dirty="0" smtClean="0"/>
              <a:t> customers only. Available only at participating authorized dealers. Subject to credit approval.”</a:t>
            </a:r>
            <a:endParaRPr lang="en-US" sz="600" baseline="0" dirty="0" smtClean="0"/>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3"/>
          <p:cNvSpPr txBox="1">
            <a:spLocks noChangeArrowheads="1"/>
          </p:cNvSpPr>
          <p:nvPr/>
        </p:nvSpPr>
        <p:spPr>
          <a:xfrm>
            <a:off x="685800" y="3657600"/>
            <a:ext cx="7848600" cy="24384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2800" baseline="0" dirty="0" smtClean="0"/>
              <a:t>“Qualified</a:t>
            </a:r>
            <a:r>
              <a:rPr lang="en-US" sz="2800" dirty="0" smtClean="0"/>
              <a:t> customers only. Available only at participating authorized dealers. Subject to credit approval.”</a:t>
            </a:r>
            <a:endParaRPr lang="en-US" sz="2800" baseline="0" dirty="0" smtClean="0"/>
          </a:p>
        </p:txBody>
      </p:sp>
      <p:cxnSp>
        <p:nvCxnSpPr>
          <p:cNvPr id="10" name="Straight Arrow Connector 9"/>
          <p:cNvCxnSpPr/>
          <p:nvPr/>
        </p:nvCxnSpPr>
        <p:spPr>
          <a:xfrm>
            <a:off x="4724400" y="1981200"/>
            <a:ext cx="0" cy="213360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Usage Limitations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838200" y="1524000"/>
            <a:ext cx="7848600" cy="4419600"/>
          </a:xfrm>
          <a:prstGeom prst="rect">
            <a:avLst/>
          </a:prstGeom>
        </p:spPr>
        <p:txBody>
          <a:bodyPr vert="horz" lIns="91440" tIns="45720" rIns="91440" bIns="45720" rtlCol="0" anchor="ctr">
            <a:normAutofit/>
          </a:bodyPr>
          <a:lstStyle/>
          <a:p>
            <a:pPr marL="514350" indent="-514350">
              <a:lnSpc>
                <a:spcPct val="90000"/>
              </a:lnSpc>
              <a:spcBef>
                <a:spcPct val="20000"/>
              </a:spcBef>
              <a:buFont typeface="Arial" pitchFamily="34" charset="0"/>
              <a:buChar char="•"/>
            </a:pPr>
            <a:r>
              <a:rPr lang="en-US" sz="3600" baseline="0" dirty="0" smtClean="0"/>
              <a:t>Planning-level data</a:t>
            </a:r>
          </a:p>
          <a:p>
            <a:pPr marL="971550" lvl="1" indent="-514350">
              <a:lnSpc>
                <a:spcPct val="90000"/>
              </a:lnSpc>
              <a:spcBef>
                <a:spcPct val="20000"/>
              </a:spcBef>
              <a:buFont typeface="Arial" pitchFamily="34" charset="0"/>
              <a:buChar char="•"/>
            </a:pPr>
            <a:r>
              <a:rPr lang="en-US" sz="3600" dirty="0" smtClean="0"/>
              <a:t>Located by County, route, </a:t>
            </a:r>
            <a:r>
              <a:rPr lang="en-US" sz="3600" dirty="0" err="1" smtClean="0"/>
              <a:t>milepoint</a:t>
            </a:r>
            <a:endParaRPr lang="en-US" sz="3600" baseline="0" dirty="0" smtClean="0"/>
          </a:p>
          <a:p>
            <a:pPr marL="514350" indent="-514350">
              <a:lnSpc>
                <a:spcPct val="90000"/>
              </a:lnSpc>
              <a:spcBef>
                <a:spcPct val="20000"/>
              </a:spcBef>
              <a:buFont typeface="Arial" pitchFamily="34" charset="0"/>
              <a:buChar char="•"/>
            </a:pPr>
            <a:r>
              <a:rPr lang="en-US" sz="3600" dirty="0" smtClean="0"/>
              <a:t>Multiple uses</a:t>
            </a:r>
          </a:p>
          <a:p>
            <a:pPr marL="514350" indent="-514350">
              <a:lnSpc>
                <a:spcPct val="90000"/>
              </a:lnSpc>
              <a:spcBef>
                <a:spcPct val="20000"/>
              </a:spcBef>
              <a:buFont typeface="Arial" pitchFamily="34" charset="0"/>
              <a:buChar char="•"/>
            </a:pPr>
            <a:r>
              <a:rPr lang="en-US" sz="3600" dirty="0" smtClean="0"/>
              <a:t>Original collection by 15 agencies</a:t>
            </a:r>
          </a:p>
          <a:p>
            <a:pPr marL="514350" indent="-514350">
              <a:lnSpc>
                <a:spcPct val="90000"/>
              </a:lnSpc>
              <a:spcBef>
                <a:spcPct val="20000"/>
              </a:spcBef>
              <a:buFont typeface="Arial" pitchFamily="34" charset="0"/>
              <a:buChar char="•"/>
            </a:pPr>
            <a:r>
              <a:rPr lang="en-US" sz="3600" dirty="0"/>
              <a:t>Predominant </a:t>
            </a:r>
            <a:r>
              <a:rPr lang="en-US" sz="3600" dirty="0" smtClean="0"/>
              <a:t>values</a:t>
            </a:r>
            <a:endParaRPr lang="en-US" sz="3600" dirty="0"/>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Usage Limitations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219200"/>
            <a:ext cx="7848600" cy="2971800"/>
          </a:xfrm>
          <a:prstGeom prst="rect">
            <a:avLst/>
          </a:prstGeom>
        </p:spPr>
        <p:txBody>
          <a:bodyPr vert="horz" lIns="91440" tIns="45720" rIns="91440" bIns="45720" rtlCol="0" anchor="ctr">
            <a:normAutofit/>
          </a:bodyPr>
          <a:lstStyle/>
          <a:p>
            <a:pPr marL="514350" indent="-514350">
              <a:lnSpc>
                <a:spcPct val="90000"/>
              </a:lnSpc>
              <a:spcBef>
                <a:spcPct val="20000"/>
              </a:spcBef>
              <a:buFont typeface="Arial" pitchFamily="34" charset="0"/>
              <a:buChar char="•"/>
            </a:pPr>
            <a:r>
              <a:rPr lang="en-US" sz="3600" baseline="0" dirty="0" smtClean="0"/>
              <a:t>Horizontal Curve and Vertical Curve</a:t>
            </a:r>
          </a:p>
          <a:p>
            <a:pPr marL="971550" lvl="1" indent="-514350">
              <a:lnSpc>
                <a:spcPct val="90000"/>
              </a:lnSpc>
              <a:spcBef>
                <a:spcPct val="20000"/>
              </a:spcBef>
              <a:buFont typeface="Arial" pitchFamily="34" charset="0"/>
              <a:buChar char="•"/>
            </a:pPr>
            <a:r>
              <a:rPr lang="en-US" sz="2800" dirty="0" smtClean="0"/>
              <a:t>Several different collection methods</a:t>
            </a:r>
          </a:p>
          <a:p>
            <a:pPr marL="971550" lvl="1" indent="-514350">
              <a:lnSpc>
                <a:spcPct val="90000"/>
              </a:lnSpc>
              <a:spcBef>
                <a:spcPct val="20000"/>
              </a:spcBef>
              <a:buFont typeface="Arial" pitchFamily="34" charset="0"/>
              <a:buChar char="•"/>
            </a:pPr>
            <a:r>
              <a:rPr lang="en-US" sz="2800" dirty="0" smtClean="0"/>
              <a:t>Data affected by collector’s subjectivity</a:t>
            </a:r>
          </a:p>
          <a:p>
            <a:pPr marL="971550" lvl="1" indent="-514350">
              <a:lnSpc>
                <a:spcPct val="90000"/>
              </a:lnSpc>
              <a:spcBef>
                <a:spcPct val="20000"/>
              </a:spcBef>
              <a:buFont typeface="Arial" pitchFamily="34" charset="0"/>
              <a:buChar char="•"/>
            </a:pPr>
            <a:r>
              <a:rPr lang="en-US" sz="2800" dirty="0" smtClean="0"/>
              <a:t>Best used for averaging over a section</a:t>
            </a:r>
          </a:p>
          <a:p>
            <a:pPr marL="971550" lvl="1" indent="-514350">
              <a:lnSpc>
                <a:spcPct val="90000"/>
              </a:lnSpc>
              <a:spcBef>
                <a:spcPct val="20000"/>
              </a:spcBef>
              <a:buFont typeface="Arial" pitchFamily="34" charset="0"/>
              <a:buChar char="•"/>
            </a:pPr>
            <a:r>
              <a:rPr lang="en-US" sz="2800" dirty="0" smtClean="0"/>
              <a:t>Spot locations should be verified with other methods</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3"/>
          <p:cNvSpPr txBox="1">
            <a:spLocks noChangeArrowheads="1"/>
          </p:cNvSpPr>
          <p:nvPr/>
        </p:nvSpPr>
        <p:spPr>
          <a:xfrm>
            <a:off x="914400" y="4191000"/>
            <a:ext cx="7848600" cy="2438400"/>
          </a:xfrm>
          <a:prstGeom prst="rect">
            <a:avLst/>
          </a:prstGeom>
        </p:spPr>
        <p:txBody>
          <a:bodyPr vert="horz" lIns="91440" tIns="45720" rIns="91440" bIns="45720" rtlCol="0" anchor="ctr">
            <a:normAutofit/>
          </a:bodyPr>
          <a:lstStyle/>
          <a:p>
            <a:pPr marL="514350" indent="-514350">
              <a:lnSpc>
                <a:spcPct val="90000"/>
              </a:lnSpc>
              <a:spcBef>
                <a:spcPct val="20000"/>
              </a:spcBef>
              <a:buFont typeface="Arial" pitchFamily="34" charset="0"/>
              <a:buChar char="•"/>
            </a:pPr>
            <a:r>
              <a:rPr lang="en-US" sz="3600" dirty="0" smtClean="0"/>
              <a:t>Speed Limit</a:t>
            </a:r>
          </a:p>
          <a:p>
            <a:pPr marL="971550" lvl="1" indent="-514350">
              <a:lnSpc>
                <a:spcPct val="90000"/>
              </a:lnSpc>
              <a:spcBef>
                <a:spcPct val="20000"/>
              </a:spcBef>
              <a:buFont typeface="Arial" pitchFamily="34" charset="0"/>
              <a:buChar char="•"/>
            </a:pPr>
            <a:r>
              <a:rPr lang="en-US" sz="2800" dirty="0" smtClean="0"/>
              <a:t>Combination of Traffic Operations speed zone Official Orders and field observations</a:t>
            </a:r>
          </a:p>
          <a:p>
            <a:pPr marL="971550" lvl="1" indent="-514350">
              <a:lnSpc>
                <a:spcPct val="90000"/>
              </a:lnSpc>
              <a:spcBef>
                <a:spcPct val="20000"/>
              </a:spcBef>
              <a:buFont typeface="Arial" pitchFamily="34" charset="0"/>
              <a:buChar char="•"/>
            </a:pPr>
            <a:r>
              <a:rPr lang="en-US" sz="2800" dirty="0" smtClean="0"/>
              <a:t>Sign installations don’t always match location specified in speed zone Official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Usage Limitations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838200" y="1371600"/>
            <a:ext cx="7848600" cy="1981200"/>
          </a:xfrm>
          <a:prstGeom prst="rect">
            <a:avLst/>
          </a:prstGeom>
        </p:spPr>
        <p:txBody>
          <a:bodyPr vert="horz" lIns="91440" tIns="45720" rIns="91440" bIns="45720" rtlCol="0" anchor="ctr">
            <a:normAutofit/>
          </a:bodyPr>
          <a:lstStyle/>
          <a:p>
            <a:pPr marL="514350" indent="-514350">
              <a:lnSpc>
                <a:spcPct val="90000"/>
              </a:lnSpc>
              <a:spcBef>
                <a:spcPct val="20000"/>
              </a:spcBef>
              <a:buFont typeface="Arial" pitchFamily="34" charset="0"/>
              <a:buChar char="•"/>
            </a:pPr>
            <a:r>
              <a:rPr lang="en-US" sz="3600" baseline="0" dirty="0" smtClean="0"/>
              <a:t>Shoulders</a:t>
            </a:r>
          </a:p>
          <a:p>
            <a:pPr marL="971550" lvl="1" indent="-514350">
              <a:lnSpc>
                <a:spcPct val="90000"/>
              </a:lnSpc>
              <a:spcBef>
                <a:spcPct val="20000"/>
              </a:spcBef>
              <a:buFont typeface="Arial" pitchFamily="34" charset="0"/>
              <a:buChar char="•"/>
            </a:pPr>
            <a:r>
              <a:rPr lang="en-US" sz="2800" dirty="0" smtClean="0"/>
              <a:t>Predominant values</a:t>
            </a:r>
          </a:p>
          <a:p>
            <a:pPr marL="971550" lvl="1" indent="-514350">
              <a:lnSpc>
                <a:spcPct val="90000"/>
              </a:lnSpc>
              <a:spcBef>
                <a:spcPct val="20000"/>
              </a:spcBef>
              <a:buFont typeface="Arial" pitchFamily="34" charset="0"/>
              <a:buChar char="•"/>
            </a:pPr>
            <a:r>
              <a:rPr lang="en-US" sz="2800" dirty="0" smtClean="0"/>
              <a:t>Some inconsistencies with “combination” type and lack of an attribute to hold paved width</a:t>
            </a:r>
          </a:p>
          <a:p>
            <a:pPr marL="971550" lvl="1" indent="-514350">
              <a:lnSpc>
                <a:spcPct val="90000"/>
              </a:lnSpc>
              <a:spcBef>
                <a:spcPct val="20000"/>
              </a:spcBef>
              <a:buFont typeface="Arial" pitchFamily="34" charset="0"/>
              <a:buChar char="•"/>
            </a:pPr>
            <a:endParaRPr lang="en-US" sz="2800" dirty="0" smtClean="0"/>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8" name="Picture 7" descr="Combination_SH.jpg"/>
          <p:cNvPicPr>
            <a:picLocks noChangeAspect="1"/>
          </p:cNvPicPr>
          <p:nvPr/>
        </p:nvPicPr>
        <p:blipFill>
          <a:blip r:embed="rId2" cstate="print"/>
          <a:srcRect l="35298" t="48605"/>
          <a:stretch>
            <a:fillRect/>
          </a:stretch>
        </p:blipFill>
        <p:spPr>
          <a:xfrm>
            <a:off x="2133600" y="3211902"/>
            <a:ext cx="6172200" cy="349369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Future Enhancements</a:t>
            </a:r>
            <a:endParaRPr lang="en-US" sz="2800" u="sng" dirty="0" smtClean="0">
              <a:solidFill>
                <a:srgbClr val="FFFF00"/>
              </a:solidFill>
            </a:endParaRPr>
          </a:p>
        </p:txBody>
      </p:sp>
      <p:sp>
        <p:nvSpPr>
          <p:cNvPr id="9" name="Rectangle 3"/>
          <p:cNvSpPr txBox="1">
            <a:spLocks noChangeArrowheads="1"/>
          </p:cNvSpPr>
          <p:nvPr/>
        </p:nvSpPr>
        <p:spPr>
          <a:xfrm>
            <a:off x="838200" y="1238250"/>
            <a:ext cx="7848600" cy="5391150"/>
          </a:xfrm>
          <a:prstGeom prst="rect">
            <a:avLst/>
          </a:prstGeom>
        </p:spPr>
        <p:txBody>
          <a:bodyPr vert="horz" lIns="91440" tIns="45720" rIns="91440" bIns="45720" rtlCol="0" anchor="ctr">
            <a:normAutofit/>
          </a:bodyPr>
          <a:lstStyle/>
          <a:p>
            <a:pPr marL="228600" indent="-228600">
              <a:lnSpc>
                <a:spcPct val="90000"/>
              </a:lnSpc>
              <a:spcBef>
                <a:spcPct val="20000"/>
              </a:spcBef>
              <a:buFont typeface="Arial" pitchFamily="34" charset="0"/>
              <a:buChar char="•"/>
            </a:pPr>
            <a:r>
              <a:rPr lang="en-US" sz="3600" dirty="0" smtClean="0"/>
              <a:t>More accessible, usable, and consistent</a:t>
            </a:r>
          </a:p>
          <a:p>
            <a:pPr marL="228600" indent="-228600">
              <a:lnSpc>
                <a:spcPct val="90000"/>
              </a:lnSpc>
              <a:spcBef>
                <a:spcPct val="20000"/>
              </a:spcBef>
              <a:buFont typeface="Arial" pitchFamily="34" charset="0"/>
              <a:buChar char="•"/>
            </a:pPr>
            <a:r>
              <a:rPr lang="en-US" sz="3600" dirty="0" smtClean="0"/>
              <a:t>More data about the data (metadata)</a:t>
            </a:r>
          </a:p>
          <a:p>
            <a:pPr marL="228600" indent="-228600">
              <a:lnSpc>
                <a:spcPct val="90000"/>
              </a:lnSpc>
              <a:spcBef>
                <a:spcPct val="20000"/>
              </a:spcBef>
              <a:buFont typeface="Arial" pitchFamily="34" charset="0"/>
              <a:buChar char="•"/>
            </a:pPr>
            <a:r>
              <a:rPr lang="en-US" sz="3600" dirty="0" smtClean="0"/>
              <a:t>Better integration with other KYTC Bentley products</a:t>
            </a:r>
          </a:p>
          <a:p>
            <a:pPr marL="228600" indent="-228600">
              <a:lnSpc>
                <a:spcPct val="90000"/>
              </a:lnSpc>
              <a:spcBef>
                <a:spcPct val="20000"/>
              </a:spcBef>
              <a:buFont typeface="Arial" pitchFamily="34" charset="0"/>
              <a:buChar char="•"/>
            </a:pPr>
            <a:r>
              <a:rPr lang="en-US" sz="3600" dirty="0" smtClean="0"/>
              <a:t>Paved width on “combination” shoulder</a:t>
            </a:r>
          </a:p>
          <a:p>
            <a:pPr marL="228600" indent="-228600">
              <a:lnSpc>
                <a:spcPct val="90000"/>
              </a:lnSpc>
              <a:spcBef>
                <a:spcPct val="20000"/>
              </a:spcBef>
              <a:buFont typeface="Arial" pitchFamily="34" charset="0"/>
              <a:buChar char="•"/>
            </a:pPr>
            <a:r>
              <a:rPr lang="en-US" sz="3600" dirty="0" smtClean="0"/>
              <a:t>More intersection data</a:t>
            </a:r>
          </a:p>
          <a:p>
            <a:pPr marL="228600" indent="-228600">
              <a:lnSpc>
                <a:spcPct val="90000"/>
              </a:lnSpc>
              <a:spcBef>
                <a:spcPct val="20000"/>
              </a:spcBef>
              <a:buFont typeface="Arial" pitchFamily="34" charset="0"/>
              <a:buChar char="•"/>
            </a:pPr>
            <a:r>
              <a:rPr lang="en-US" sz="3600" dirty="0" smtClean="0"/>
              <a:t>More bike/</a:t>
            </a:r>
            <a:r>
              <a:rPr lang="en-US" sz="3600" dirty="0" err="1" smtClean="0"/>
              <a:t>ped</a:t>
            </a:r>
            <a:r>
              <a:rPr lang="en-US" sz="3600" dirty="0" smtClean="0"/>
              <a:t> data</a:t>
            </a:r>
          </a:p>
          <a:p>
            <a:pPr marL="228600" indent="-228600">
              <a:lnSpc>
                <a:spcPct val="90000"/>
              </a:lnSpc>
              <a:spcBef>
                <a:spcPct val="20000"/>
              </a:spcBef>
              <a:buFont typeface="Arial" pitchFamily="34" charset="0"/>
              <a:buChar char="•"/>
            </a:pPr>
            <a:r>
              <a:rPr lang="en-US" sz="3600" dirty="0" smtClean="0"/>
              <a:t>Speed data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Travel Time- Statewide Data </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stretch>
            <a:fillRect/>
          </a:stretch>
        </p:blipFill>
        <p:spPr>
          <a:xfrm>
            <a:off x="0" y="1650125"/>
            <a:ext cx="4397827" cy="4776951"/>
          </a:xfrm>
          <a:prstGeom prst="rect">
            <a:avLst/>
          </a:prstGeom>
        </p:spPr>
      </p:pic>
      <p:pic>
        <p:nvPicPr>
          <p:cNvPr id="5" name="Picture 4"/>
          <p:cNvPicPr>
            <a:picLocks noChangeAspect="1"/>
          </p:cNvPicPr>
          <p:nvPr/>
        </p:nvPicPr>
        <p:blipFill>
          <a:blip r:embed="rId4" cstate="print"/>
          <a:stretch>
            <a:fillRect/>
          </a:stretch>
        </p:blipFill>
        <p:spPr>
          <a:xfrm>
            <a:off x="4724400" y="1648623"/>
            <a:ext cx="4419600" cy="4822371"/>
          </a:xfrm>
          <a:prstGeom prst="rect">
            <a:avLst/>
          </a:prstGeom>
        </p:spPr>
      </p:pic>
      <p:pic>
        <p:nvPicPr>
          <p:cNvPr id="6" name="Picture 5"/>
          <p:cNvPicPr>
            <a:picLocks noChangeAspect="1"/>
          </p:cNvPicPr>
          <p:nvPr/>
        </p:nvPicPr>
        <p:blipFill>
          <a:blip r:embed="rId5" cstate="print"/>
          <a:stretch>
            <a:fillRect/>
          </a:stretch>
        </p:blipFill>
        <p:spPr>
          <a:xfrm>
            <a:off x="2819400" y="5370907"/>
            <a:ext cx="1478915" cy="953693"/>
          </a:xfrm>
          <a:prstGeom prst="rect">
            <a:avLst/>
          </a:prstGeom>
        </p:spPr>
      </p:pic>
      <p:pic>
        <p:nvPicPr>
          <p:cNvPr id="7" name="Picture 6"/>
          <p:cNvPicPr>
            <a:picLocks noChangeAspect="1"/>
          </p:cNvPicPr>
          <p:nvPr/>
        </p:nvPicPr>
        <p:blipFill>
          <a:blip r:embed="rId5" cstate="print"/>
          <a:stretch>
            <a:fillRect/>
          </a:stretch>
        </p:blipFill>
        <p:spPr>
          <a:xfrm>
            <a:off x="7543800" y="5410200"/>
            <a:ext cx="1478911" cy="953691"/>
          </a:xfrm>
          <a:prstGeom prst="rect">
            <a:avLst/>
          </a:prstGeom>
        </p:spPr>
      </p:pic>
      <p:sp>
        <p:nvSpPr>
          <p:cNvPr id="8" name="TextBox 7"/>
          <p:cNvSpPr txBox="1"/>
          <p:nvPr/>
        </p:nvSpPr>
        <p:spPr>
          <a:xfrm>
            <a:off x="762000" y="1143000"/>
            <a:ext cx="2918143" cy="400110"/>
          </a:xfrm>
          <a:prstGeom prst="rect">
            <a:avLst/>
          </a:prstGeom>
          <a:noFill/>
        </p:spPr>
        <p:txBody>
          <a:bodyPr wrap="square" rtlCol="0">
            <a:spAutoFit/>
          </a:bodyPr>
          <a:lstStyle/>
          <a:p>
            <a:pPr algn="ctr"/>
            <a:r>
              <a:rPr lang="en-US" dirty="0"/>
              <a:t>2011 PM </a:t>
            </a:r>
            <a:r>
              <a:rPr lang="en-US" sz="2000" dirty="0"/>
              <a:t>Cardinal</a:t>
            </a:r>
            <a:r>
              <a:rPr lang="en-US" dirty="0"/>
              <a:t> Direction</a:t>
            </a:r>
          </a:p>
        </p:txBody>
      </p:sp>
      <p:sp>
        <p:nvSpPr>
          <p:cNvPr id="9" name="TextBox 8"/>
          <p:cNvSpPr txBox="1"/>
          <p:nvPr/>
        </p:nvSpPr>
        <p:spPr>
          <a:xfrm>
            <a:off x="5181600" y="1143000"/>
            <a:ext cx="3441326" cy="400110"/>
          </a:xfrm>
          <a:prstGeom prst="rect">
            <a:avLst/>
          </a:prstGeom>
          <a:noFill/>
        </p:spPr>
        <p:txBody>
          <a:bodyPr wrap="square" rtlCol="0">
            <a:spAutoFit/>
          </a:bodyPr>
          <a:lstStyle/>
          <a:p>
            <a:pPr algn="ctr"/>
            <a:r>
              <a:rPr lang="en-US" dirty="0"/>
              <a:t>2012 PM </a:t>
            </a:r>
            <a:r>
              <a:rPr lang="en-US" sz="2000" dirty="0"/>
              <a:t>Cardinal</a:t>
            </a:r>
            <a:r>
              <a:rPr lang="en-US" dirty="0"/>
              <a:t> Direction</a:t>
            </a:r>
          </a:p>
        </p:txBody>
      </p:sp>
    </p:spTree>
    <p:extLst>
      <p:ext uri="{BB962C8B-B14F-4D97-AF65-F5344CB8AC3E}">
        <p14:creationId xmlns:p14="http://schemas.microsoft.com/office/powerpoint/2010/main" val="4130759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1618"/>
            <a:ext cx="8534400" cy="1272381"/>
          </a:xfrm>
        </p:spPr>
        <p:txBody>
          <a:bodyPr>
            <a:normAutofit/>
          </a:bodyPr>
          <a:lstStyle/>
          <a:p>
            <a:r>
              <a:rPr lang="en-US" b="1" dirty="0" smtClean="0">
                <a:solidFill>
                  <a:schemeClr val="tx2">
                    <a:lumMod val="75000"/>
                  </a:schemeClr>
                </a:solidFill>
                <a:effectLst>
                  <a:outerShdw blurRad="38100" dist="38100" dir="2700000" algn="tl">
                    <a:srgbClr val="000000">
                      <a:alpha val="43137"/>
                    </a:srgbClr>
                  </a:outerShdw>
                </a:effectLst>
              </a:rPr>
              <a:t>Travel Time - Corridor Profiles</a:t>
            </a:r>
            <a:endParaRPr lang="en-US" b="1" dirty="0">
              <a:solidFill>
                <a:schemeClr val="tx2">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0" y="1358909"/>
            <a:ext cx="4127783" cy="549909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356333"/>
            <a:ext cx="4114800" cy="5501667"/>
          </a:xfrm>
          <a:prstGeom prst="rect">
            <a:avLst/>
          </a:prstGeom>
        </p:spPr>
      </p:pic>
      <p:cxnSp>
        <p:nvCxnSpPr>
          <p:cNvPr id="7" name="Straight Arrow Connector 6"/>
          <p:cNvCxnSpPr/>
          <p:nvPr/>
        </p:nvCxnSpPr>
        <p:spPr>
          <a:xfrm>
            <a:off x="6858000" y="2438400"/>
            <a:ext cx="0" cy="3124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343400" y="2209800"/>
            <a:ext cx="0" cy="3124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1981200"/>
            <a:ext cx="2312194" cy="4832092"/>
          </a:xfrm>
          <a:prstGeom prst="rect">
            <a:avLst/>
          </a:prstGeom>
          <a:noFill/>
        </p:spPr>
        <p:txBody>
          <a:bodyPr wrap="square" rtlCol="0">
            <a:spAutoFit/>
          </a:bodyPr>
          <a:lstStyle/>
          <a:p>
            <a:r>
              <a:rPr lang="en-US" sz="2800" b="1" dirty="0" smtClean="0">
                <a:solidFill>
                  <a:schemeClr val="accent1">
                    <a:lumMod val="50000"/>
                  </a:schemeClr>
                </a:solidFill>
              </a:rPr>
              <a:t>Blue are Minimum Speeds</a:t>
            </a:r>
            <a:endParaRPr lang="en-US" sz="2800" b="1" dirty="0" smtClean="0"/>
          </a:p>
          <a:p>
            <a:r>
              <a:rPr lang="en-US" sz="2800" b="1" dirty="0" smtClean="0">
                <a:solidFill>
                  <a:schemeClr val="accent2">
                    <a:lumMod val="75000"/>
                  </a:schemeClr>
                </a:solidFill>
              </a:rPr>
              <a:t>Red are Maximum Speeds</a:t>
            </a:r>
          </a:p>
          <a:p>
            <a:r>
              <a:rPr lang="en-US" sz="2800" b="1" dirty="0" smtClean="0"/>
              <a:t>Arrow is the direction of travel at Average Speed</a:t>
            </a:r>
            <a:endParaRPr lang="en-US" sz="2800" b="1" dirty="0"/>
          </a:p>
        </p:txBody>
      </p:sp>
    </p:spTree>
    <p:extLst>
      <p:ext uri="{BB962C8B-B14F-4D97-AF65-F5344CB8AC3E}">
        <p14:creationId xmlns:p14="http://schemas.microsoft.com/office/powerpoint/2010/main" val="1303317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rPr>
              <a:t>This is the End</a:t>
            </a:r>
            <a:endParaRPr lang="en-US" sz="2800" u="sng" dirty="0" smtClean="0">
              <a:solidFill>
                <a:srgbClr val="FFFF00"/>
              </a:solidFill>
            </a:endParaRPr>
          </a:p>
        </p:txBody>
      </p:sp>
      <p:sp>
        <p:nvSpPr>
          <p:cNvPr id="9" name="Rectangle 3"/>
          <p:cNvSpPr txBox="1">
            <a:spLocks noChangeArrowheads="1"/>
          </p:cNvSpPr>
          <p:nvPr/>
        </p:nvSpPr>
        <p:spPr>
          <a:xfrm>
            <a:off x="838200" y="1371600"/>
            <a:ext cx="7848600" cy="5257800"/>
          </a:xfrm>
          <a:prstGeom prst="rect">
            <a:avLst/>
          </a:prstGeom>
        </p:spPr>
        <p:txBody>
          <a:bodyPr vert="horz" lIns="91440" tIns="45720" rIns="91440" bIns="45720" rtlCol="0" anchor="ctr">
            <a:normAutofit/>
          </a:bodyPr>
          <a:lstStyle/>
          <a:p>
            <a:pPr marL="228600" indent="-228600" algn="ctr">
              <a:lnSpc>
                <a:spcPct val="90000"/>
              </a:lnSpc>
              <a:spcBef>
                <a:spcPct val="20000"/>
              </a:spcBef>
            </a:pPr>
            <a:r>
              <a:rPr lang="en-US" sz="4000" dirty="0" smtClean="0"/>
              <a:t>Questions?</a:t>
            </a:r>
          </a:p>
          <a:p>
            <a:pPr marL="228600" indent="-228600" algn="ctr">
              <a:lnSpc>
                <a:spcPct val="90000"/>
              </a:lnSpc>
              <a:spcBef>
                <a:spcPct val="20000"/>
              </a:spcBef>
            </a:pPr>
            <a:r>
              <a:rPr lang="en-US" sz="4000" dirty="0" smtClean="0"/>
              <a:t>Comments?</a:t>
            </a:r>
          </a:p>
          <a:p>
            <a:pPr marL="228600" indent="-228600" algn="ctr">
              <a:lnSpc>
                <a:spcPct val="90000"/>
              </a:lnSpc>
              <a:spcBef>
                <a:spcPct val="20000"/>
              </a:spcBef>
            </a:pPr>
            <a:endParaRPr lang="en-US" sz="3600" dirty="0" smtClean="0"/>
          </a:p>
          <a:p>
            <a:pPr marL="228600" indent="-228600" algn="ctr">
              <a:lnSpc>
                <a:spcPct val="90000"/>
              </a:lnSpc>
              <a:spcBef>
                <a:spcPct val="20000"/>
              </a:spcBef>
            </a:pPr>
            <a:r>
              <a:rPr lang="en-US" sz="3600" dirty="0" smtClean="0">
                <a:hlinkClick r:id="rId2"/>
              </a:rPr>
              <a:t>Josh.Wentz@ky.gov</a:t>
            </a:r>
            <a:endParaRPr lang="en-US" sz="3600" dirty="0" smtClean="0"/>
          </a:p>
          <a:p>
            <a:pPr marL="228600" indent="-228600" algn="ctr">
              <a:lnSpc>
                <a:spcPct val="90000"/>
              </a:lnSpc>
              <a:spcBef>
                <a:spcPct val="20000"/>
              </a:spcBef>
            </a:pPr>
            <a:r>
              <a:rPr lang="en-US" sz="3600" dirty="0" smtClean="0"/>
              <a:t>502-782-5090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Needs for Existing Data</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143000"/>
            <a:ext cx="7848600" cy="6858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3600" dirty="0" smtClean="0"/>
              <a:t>Purpose and Need Statement</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04800" y="2209800"/>
            <a:ext cx="8551863"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Needs for Existing Data</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143000"/>
            <a:ext cx="7848600" cy="6858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3600" dirty="0" smtClean="0"/>
              <a:t>Data Needs Analysis Study (DNA)</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8" name="Picture 7" descr="Snap6.jpg"/>
          <p:cNvPicPr>
            <a:picLocks noChangeAspect="1"/>
          </p:cNvPicPr>
          <p:nvPr/>
        </p:nvPicPr>
        <p:blipFill>
          <a:blip r:embed="rId2" cstate="print"/>
          <a:stretch>
            <a:fillRect/>
          </a:stretch>
        </p:blipFill>
        <p:spPr>
          <a:xfrm>
            <a:off x="1600200" y="1828800"/>
            <a:ext cx="6419850" cy="47628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Needs for Existing Data</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143000"/>
            <a:ext cx="7848600" cy="6858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3600" dirty="0" smtClean="0"/>
              <a:t>Planning Study</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76600" y="1905000"/>
            <a:ext cx="2724150" cy="3048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010025" y="2209800"/>
            <a:ext cx="1352550" cy="295275"/>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2362200" y="2520065"/>
            <a:ext cx="4648200" cy="43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Needs for Existing Data</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143000"/>
            <a:ext cx="7848600" cy="6858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3600" dirty="0" smtClean="0"/>
              <a:t>Project Approach</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8" name="Picture 7" descr="Untitled.jpg"/>
          <p:cNvPicPr>
            <a:picLocks noChangeAspect="1"/>
          </p:cNvPicPr>
          <p:nvPr/>
        </p:nvPicPr>
        <p:blipFill>
          <a:blip r:embed="rId2" cstate="print"/>
          <a:stretch>
            <a:fillRect/>
          </a:stretch>
        </p:blipFill>
        <p:spPr>
          <a:xfrm>
            <a:off x="742950" y="2081212"/>
            <a:ext cx="7889830" cy="34051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Needs for Existing Data</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a:xfrm>
            <a:off x="914400" y="1143000"/>
            <a:ext cx="7848600" cy="685800"/>
          </a:xfrm>
          <a:prstGeom prst="rect">
            <a:avLst/>
          </a:prstGeom>
        </p:spPr>
        <p:txBody>
          <a:bodyPr vert="horz" lIns="91440" tIns="45720" rIns="91440" bIns="45720" rtlCol="0" anchor="ctr">
            <a:normAutofit/>
          </a:bodyPr>
          <a:lstStyle/>
          <a:p>
            <a:pPr marL="514350" indent="-514350" algn="ctr">
              <a:lnSpc>
                <a:spcPct val="90000"/>
              </a:lnSpc>
              <a:spcBef>
                <a:spcPct val="20000"/>
              </a:spcBef>
            </a:pPr>
            <a:r>
              <a:rPr lang="en-US" sz="3600" dirty="0" smtClean="0"/>
              <a:t>Design Executive Summary (DES)</a:t>
            </a: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30213" y="1971675"/>
            <a:ext cx="8408987" cy="17621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782094" y="3810000"/>
            <a:ext cx="3705225"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lvl="0">
              <a:spcBef>
                <a:spcPct val="0"/>
              </a:spcBef>
              <a:defRPr/>
            </a:pPr>
            <a:r>
              <a:rPr lang="en-US" sz="2800" b="1" dirty="0" smtClean="0">
                <a:solidFill>
                  <a:srgbClr val="FFFF00"/>
                </a:solidFill>
                <a:latin typeface="+mj-lt"/>
                <a:ea typeface="+mj-ea"/>
                <a:cs typeface="+mj-cs"/>
              </a:rPr>
              <a:t>Session Plan</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8" name="Rectangle 3"/>
          <p:cNvSpPr txBox="1">
            <a:spLocks noChangeArrowheads="1"/>
          </p:cNvSpPr>
          <p:nvPr/>
        </p:nvSpPr>
        <p:spPr>
          <a:xfrm>
            <a:off x="1143000" y="1600200"/>
            <a:ext cx="7543800" cy="4114800"/>
          </a:xfrm>
          <a:prstGeom prst="rect">
            <a:avLst/>
          </a:prstGeom>
        </p:spPr>
        <p:txBody>
          <a:bodyPr vert="horz" lIns="91440" tIns="45720" rIns="91440" bIns="45720" rtlCol="0" anchor="ctr">
            <a:normAutofit/>
          </a:bodyPr>
          <a:lstStyle/>
          <a:p>
            <a:pPr marL="514350" indent="-514350">
              <a:lnSpc>
                <a:spcPct val="90000"/>
              </a:lnSpc>
              <a:spcBef>
                <a:spcPct val="20000"/>
              </a:spcBef>
              <a:buFont typeface="Arial" pitchFamily="34" charset="0"/>
              <a:buChar char="•"/>
            </a:pPr>
            <a:r>
              <a:rPr lang="en-US" sz="3600" dirty="0" smtClean="0"/>
              <a:t>HIS Overview – What’s in it?</a:t>
            </a:r>
          </a:p>
          <a:p>
            <a:pPr marL="514350" indent="-514350">
              <a:lnSpc>
                <a:spcPct val="90000"/>
              </a:lnSpc>
              <a:spcBef>
                <a:spcPct val="20000"/>
              </a:spcBef>
              <a:buFont typeface="Arial" pitchFamily="34" charset="0"/>
              <a:buChar char="•"/>
            </a:pPr>
            <a:r>
              <a:rPr lang="en-US" sz="3600" dirty="0" smtClean="0"/>
              <a:t>Demo – </a:t>
            </a:r>
            <a:r>
              <a:rPr lang="en-US" sz="3600" dirty="0" err="1" smtClean="0"/>
              <a:t>HIVEi</a:t>
            </a:r>
            <a:endParaRPr lang="en-US" sz="3600" dirty="0" smtClean="0"/>
          </a:p>
          <a:p>
            <a:pPr marL="514350" indent="-514350">
              <a:lnSpc>
                <a:spcPct val="90000"/>
              </a:lnSpc>
              <a:spcBef>
                <a:spcPct val="20000"/>
              </a:spcBef>
              <a:buFont typeface="Arial" pitchFamily="34" charset="0"/>
              <a:buChar char="•"/>
            </a:pPr>
            <a:r>
              <a:rPr lang="en-US" sz="3600" dirty="0" smtClean="0"/>
              <a:t>Usage Limitations</a:t>
            </a:r>
          </a:p>
          <a:p>
            <a:pPr marL="514350" indent="-514350">
              <a:lnSpc>
                <a:spcPct val="90000"/>
              </a:lnSpc>
              <a:spcBef>
                <a:spcPct val="20000"/>
              </a:spcBef>
              <a:buFont typeface="Arial" pitchFamily="34" charset="0"/>
              <a:buChar char="•"/>
            </a:pPr>
            <a:r>
              <a:rPr lang="en-US" sz="3600" dirty="0" smtClean="0"/>
              <a:t>Future Enhancements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3200400"/>
            <a:ext cx="4114800" cy="36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029200" y="3200400"/>
            <a:ext cx="4114800" cy="3657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ower"/>
          <p:cNvSpPr>
            <a:spLocks noEditPoints="1" noChangeArrowheads="1"/>
          </p:cNvSpPr>
          <p:nvPr/>
        </p:nvSpPr>
        <p:spPr bwMode="auto">
          <a:xfrm>
            <a:off x="4267200" y="1219200"/>
            <a:ext cx="609600" cy="9906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4038600" y="1524000"/>
            <a:ext cx="838200" cy="400110"/>
          </a:xfrm>
          <a:prstGeom prst="rect">
            <a:avLst/>
          </a:prstGeom>
          <a:noFill/>
        </p:spPr>
        <p:txBody>
          <a:bodyPr wrap="square" rtlCol="0" anchor="ctr">
            <a:spAutoFit/>
          </a:bodyPr>
          <a:lstStyle/>
          <a:p>
            <a:pPr algn="ctr"/>
            <a:r>
              <a:rPr lang="en-US" sz="2000" b="1" dirty="0" smtClean="0">
                <a:solidFill>
                  <a:schemeClr val="bg1"/>
                </a:solidFill>
                <a:effectLst>
                  <a:outerShdw blurRad="38100" dist="38100" dir="2700000" algn="tl">
                    <a:srgbClr val="000000">
                      <a:alpha val="43137"/>
                    </a:srgbClr>
                  </a:outerShdw>
                </a:effectLst>
              </a:rPr>
              <a:t>HIS</a:t>
            </a:r>
            <a:endParaRPr lang="en-US" sz="2000" b="1" dirty="0">
              <a:solidFill>
                <a:schemeClr val="bg1"/>
              </a:solidFill>
              <a:effectLst>
                <a:outerShdw blurRad="38100" dist="38100" dir="2700000" algn="tl">
                  <a:srgbClr val="000000">
                    <a:alpha val="43137"/>
                  </a:srgbClr>
                </a:outerShdw>
              </a:effectLst>
            </a:endParaRPr>
          </a:p>
        </p:txBody>
      </p:sp>
      <p:sp>
        <p:nvSpPr>
          <p:cNvPr id="29" name="Rectangle 2"/>
          <p:cNvSpPr txBox="1">
            <a:spLocks noChangeArrowheads="1"/>
          </p:cNvSpPr>
          <p:nvPr/>
        </p:nvSpPr>
        <p:spPr>
          <a:xfrm>
            <a:off x="762000" y="381000"/>
            <a:ext cx="75438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noProof="0" dirty="0" smtClean="0">
                <a:ln>
                  <a:noFill/>
                </a:ln>
                <a:solidFill>
                  <a:srgbClr val="FFFF00"/>
                </a:solidFill>
                <a:effectLst/>
                <a:uLnTx/>
                <a:uFillTx/>
                <a:latin typeface="+mj-lt"/>
                <a:ea typeface="+mj-ea"/>
                <a:cs typeface="+mj-cs"/>
              </a:rPr>
              <a:t>Two Major Components</a:t>
            </a:r>
            <a:endParaRPr kumimoji="0" lang="en-US" sz="2800" b="0" i="0" u="sng" strike="noStrike" kern="1200" cap="none" spc="0" normalizeH="0" baseline="0" noProof="0" dirty="0" smtClean="0">
              <a:ln>
                <a:noFill/>
              </a:ln>
              <a:solidFill>
                <a:srgbClr val="FFFF00"/>
              </a:solidFill>
              <a:effectLst/>
              <a:uLnTx/>
              <a:uFillTx/>
              <a:latin typeface="+mj-lt"/>
              <a:ea typeface="+mj-ea"/>
              <a:cs typeface="+mj-cs"/>
            </a:endParaRPr>
          </a:p>
        </p:txBody>
      </p:sp>
      <p:sp>
        <p:nvSpPr>
          <p:cNvPr id="24" name="TextBox 23"/>
          <p:cNvSpPr txBox="1"/>
          <p:nvPr/>
        </p:nvSpPr>
        <p:spPr>
          <a:xfrm>
            <a:off x="5638800" y="6334780"/>
            <a:ext cx="2895600" cy="523220"/>
          </a:xfrm>
          <a:prstGeom prst="rect">
            <a:avLst/>
          </a:prstGeom>
          <a:noFill/>
        </p:spPr>
        <p:txBody>
          <a:bodyPr wrap="square" rtlCol="0">
            <a:spAutoFit/>
          </a:bodyPr>
          <a:lstStyle/>
          <a:p>
            <a:pPr algn="ctr"/>
            <a:r>
              <a:rPr lang="en-US" sz="2800" b="1" i="1" dirty="0" smtClean="0">
                <a:solidFill>
                  <a:schemeClr val="bg1"/>
                </a:solidFill>
                <a:effectLst>
                  <a:outerShdw blurRad="38100" dist="38100" dir="2700000" algn="tl">
                    <a:srgbClr val="000000">
                      <a:alpha val="43137"/>
                    </a:srgbClr>
                  </a:outerShdw>
                </a:effectLst>
              </a:rPr>
              <a:t>Road Centerlines</a:t>
            </a:r>
            <a:endParaRPr lang="en-US" sz="2800" b="1" i="1" dirty="0">
              <a:solidFill>
                <a:schemeClr val="bg1"/>
              </a:solidFill>
              <a:effectLst>
                <a:outerShdw blurRad="38100" dist="38100" dir="2700000" algn="tl">
                  <a:srgbClr val="000000">
                    <a:alpha val="43137"/>
                  </a:srgbClr>
                </a:outerShdw>
              </a:effectLst>
            </a:endParaRPr>
          </a:p>
        </p:txBody>
      </p:sp>
      <p:pic>
        <p:nvPicPr>
          <p:cNvPr id="2" name="Picture 2"/>
          <p:cNvPicPr>
            <a:picLocks noChangeAspect="1" noChangeArrowheads="1"/>
          </p:cNvPicPr>
          <p:nvPr/>
        </p:nvPicPr>
        <p:blipFill>
          <a:blip r:embed="rId2" cstate="print"/>
          <a:srcRect/>
          <a:stretch>
            <a:fillRect/>
          </a:stretch>
        </p:blipFill>
        <p:spPr bwMode="auto">
          <a:xfrm>
            <a:off x="5167092" y="3439180"/>
            <a:ext cx="3839017" cy="2819400"/>
          </a:xfrm>
          <a:prstGeom prst="rect">
            <a:avLst/>
          </a:prstGeom>
          <a:noFill/>
          <a:ln w="9525">
            <a:noFill/>
            <a:miter lim="800000"/>
            <a:headEnd/>
            <a:tailEnd/>
          </a:ln>
        </p:spPr>
      </p:pic>
      <p:pic>
        <p:nvPicPr>
          <p:cNvPr id="38" name="Picture 10" descr="U:\Dhulker\Data Management\2010-01-21 - HIS Powerpoint\Data Review Small.jpg"/>
          <p:cNvPicPr>
            <a:picLocks noChangeAspect="1" noChangeArrowheads="1"/>
          </p:cNvPicPr>
          <p:nvPr/>
        </p:nvPicPr>
        <p:blipFill>
          <a:blip r:embed="rId3" cstate="print"/>
          <a:srcRect/>
          <a:stretch>
            <a:fillRect/>
          </a:stretch>
        </p:blipFill>
        <p:spPr bwMode="auto">
          <a:xfrm>
            <a:off x="304800" y="3439180"/>
            <a:ext cx="3335948" cy="2816352"/>
          </a:xfrm>
          <a:prstGeom prst="rect">
            <a:avLst/>
          </a:prstGeom>
          <a:noFill/>
        </p:spPr>
      </p:pic>
      <p:sp>
        <p:nvSpPr>
          <p:cNvPr id="57" name="AutoShape 3"/>
          <p:cNvSpPr>
            <a:spLocks noChangeArrowheads="1" noChangeShapeType="1"/>
          </p:cNvSpPr>
          <p:nvPr/>
        </p:nvSpPr>
        <p:spPr bwMode="auto">
          <a:xfrm>
            <a:off x="838200" y="781050"/>
            <a:ext cx="7924800" cy="285750"/>
          </a:xfrm>
          <a:prstGeom prst="roundRect">
            <a:avLst>
              <a:gd name="adj" fmla="val 50000"/>
            </a:avLst>
          </a:prstGeom>
          <a:solidFill>
            <a:srgbClr val="BFBFBF"/>
          </a:solidFill>
          <a:ln w="0" algn="in">
            <a:noFill/>
            <a:round/>
            <a:headEnd/>
            <a:tailEnd/>
          </a:ln>
          <a:effectLst/>
        </p:spPr>
        <p:txBody>
          <a:bodyPr vert="horz" wrap="square" lIns="36576" tIns="36576" rIns="36576" bIns="36576" numCol="1" anchor="t" anchorCtr="0" compatLnSpc="1">
            <a:prstTxWarp prst="textNoShape">
              <a:avLst/>
            </a:prstTxWarp>
          </a:bodyPr>
          <a:lstStyle/>
          <a:p>
            <a:pPr algn="ctr"/>
            <a:endParaRPr lang="en-US" dirty="0"/>
          </a:p>
        </p:txBody>
      </p:sp>
      <p:sp>
        <p:nvSpPr>
          <p:cNvPr id="50" name="TextBox 49"/>
          <p:cNvSpPr txBox="1"/>
          <p:nvPr/>
        </p:nvSpPr>
        <p:spPr>
          <a:xfrm>
            <a:off x="372574" y="6334780"/>
            <a:ext cx="3200400" cy="523220"/>
          </a:xfrm>
          <a:prstGeom prst="rect">
            <a:avLst/>
          </a:prstGeom>
          <a:noFill/>
        </p:spPr>
        <p:txBody>
          <a:bodyPr wrap="square" rtlCol="0">
            <a:spAutoFit/>
          </a:bodyPr>
          <a:lstStyle/>
          <a:p>
            <a:pPr algn="ctr"/>
            <a:r>
              <a:rPr lang="en-US" sz="2800" b="1" i="1" dirty="0" smtClean="0">
                <a:solidFill>
                  <a:schemeClr val="bg1"/>
                </a:solidFill>
                <a:effectLst>
                  <a:outerShdw blurRad="38100" dist="38100" dir="2700000" algn="tl">
                    <a:srgbClr val="000000">
                      <a:alpha val="43137"/>
                    </a:srgbClr>
                  </a:outerShdw>
                </a:effectLst>
              </a:rPr>
              <a:t>Tabular Road Data</a:t>
            </a:r>
            <a:endParaRPr lang="en-US" sz="2800" dirty="0">
              <a:solidFill>
                <a:schemeClr val="bg1"/>
              </a:solidFill>
              <a:effectLst>
                <a:outerShdw blurRad="38100" dist="38100" dir="2700000" algn="tl">
                  <a:srgbClr val="000000">
                    <a:alpha val="43137"/>
                  </a:srgbClr>
                </a:outerShdw>
              </a:effectLst>
            </a:endParaRPr>
          </a:p>
        </p:txBody>
      </p:sp>
      <p:cxnSp>
        <p:nvCxnSpPr>
          <p:cNvPr id="55" name="Shape 54"/>
          <p:cNvCxnSpPr>
            <a:stCxn id="27" idx="0"/>
          </p:cNvCxnSpPr>
          <p:nvPr/>
        </p:nvCxnSpPr>
        <p:spPr>
          <a:xfrm rot="5400000" flipH="1" flipV="1">
            <a:off x="3086100" y="1790700"/>
            <a:ext cx="381000" cy="2438400"/>
          </a:xfrm>
          <a:prstGeom prst="curvedConnector2">
            <a:avLst/>
          </a:prstGeom>
          <a:ln w="101600">
            <a:tailEnd type="arrow"/>
          </a:ln>
        </p:spPr>
        <p:style>
          <a:lnRef idx="1">
            <a:schemeClr val="accent1"/>
          </a:lnRef>
          <a:fillRef idx="0">
            <a:schemeClr val="accent1"/>
          </a:fillRef>
          <a:effectRef idx="0">
            <a:schemeClr val="accent1"/>
          </a:effectRef>
          <a:fontRef idx="minor">
            <a:schemeClr val="tx1"/>
          </a:fontRef>
        </p:style>
      </p:cxnSp>
      <p:cxnSp>
        <p:nvCxnSpPr>
          <p:cNvPr id="56" name="Shape 55"/>
          <p:cNvCxnSpPr>
            <a:stCxn id="34" idx="0"/>
          </p:cNvCxnSpPr>
          <p:nvPr/>
        </p:nvCxnSpPr>
        <p:spPr>
          <a:xfrm rot="16200000" flipV="1">
            <a:off x="5600700" y="1714500"/>
            <a:ext cx="381000" cy="2590800"/>
          </a:xfrm>
          <a:prstGeom prst="curvedConnector2">
            <a:avLst/>
          </a:prstGeom>
          <a:ln w="1016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6" idx="2"/>
          </p:cNvCxnSpPr>
          <p:nvPr/>
        </p:nvCxnSpPr>
        <p:spPr>
          <a:xfrm flipH="1" flipV="1">
            <a:off x="4457700" y="1924110"/>
            <a:ext cx="38100" cy="89529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15000"/>
                                  </p:stCondLst>
                                  <p:childTnLst>
                                    <p:set>
                                      <p:cBhvr>
                                        <p:cTn id="6" dur="1" fill="hold">
                                          <p:stCondLst>
                                            <p:cond delay="0"/>
                                          </p:stCondLst>
                                        </p:cTn>
                                        <p:tgtEl>
                                          <p:spTgt spid="55"/>
                                        </p:tgtEl>
                                        <p:attrNameLst>
                                          <p:attrName>style.visibility</p:attrName>
                                        </p:attrNameLst>
                                      </p:cBhvr>
                                      <p:to>
                                        <p:strVal val="visible"/>
                                      </p:to>
                                    </p:set>
                                    <p:animEffect transition="in" filter="slide(fromLeft)">
                                      <p:cBhvr>
                                        <p:cTn id="7" dur="2000"/>
                                        <p:tgtEl>
                                          <p:spTgt spid="55"/>
                                        </p:tgtEl>
                                      </p:cBhvr>
                                    </p:animEffect>
                                  </p:childTnLst>
                                </p:cTn>
                              </p:par>
                            </p:childTnLst>
                          </p:cTn>
                        </p:par>
                        <p:par>
                          <p:cTn id="8" fill="hold">
                            <p:stCondLst>
                              <p:cond delay="17000"/>
                            </p:stCondLst>
                            <p:childTnLst>
                              <p:par>
                                <p:cTn id="9" presetID="12" presetClass="entr" presetSubtype="2"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slide(fromRight)">
                                      <p:cBhvr>
                                        <p:cTn id="11" dur="2000"/>
                                        <p:tgtEl>
                                          <p:spTgt spid="56"/>
                                        </p:tgtEl>
                                      </p:cBhvr>
                                    </p:animEffect>
                                  </p:childTnLst>
                                </p:cTn>
                              </p:par>
                            </p:childTnLst>
                          </p:cTn>
                        </p:par>
                        <p:par>
                          <p:cTn id="12" fill="hold">
                            <p:stCondLst>
                              <p:cond delay="19000"/>
                            </p:stCondLst>
                            <p:childTnLst>
                              <p:par>
                                <p:cTn id="13" presetID="12" presetClass="entr" presetSubtype="4" fill="hold" nodeType="after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slide(fromBottom)">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John Moore, Josh Wentz</Speakers>
    <Year xmlns="b47a5aad-adfb-4dac-9d3f-47090e67d565">2015</Year>
    <Section xmlns="b47a5aad-adfb-4dac-9d3f-47090e67d565">Technology</Section>
    <Day xmlns="b47a5aad-adfb-4dac-9d3f-47090e67d565">Wednesday</Day>
  </documentManagement>
</p:properties>
</file>

<file path=customXml/itemProps1.xml><?xml version="1.0" encoding="utf-8"?>
<ds:datastoreItem xmlns:ds="http://schemas.openxmlformats.org/officeDocument/2006/customXml" ds:itemID="{94D17692-0CAC-4040-B167-CE71D14C6224}"/>
</file>

<file path=customXml/itemProps2.xml><?xml version="1.0" encoding="utf-8"?>
<ds:datastoreItem xmlns:ds="http://schemas.openxmlformats.org/officeDocument/2006/customXml" ds:itemID="{EA265A17-B851-4685-9EFB-4D639B56A5C5}"/>
</file>

<file path=customXml/itemProps3.xml><?xml version="1.0" encoding="utf-8"?>
<ds:datastoreItem xmlns:ds="http://schemas.openxmlformats.org/officeDocument/2006/customXml" ds:itemID="{FC316CFD-824C-40A0-A67C-3E6661FE0D21}"/>
</file>

<file path=docProps/app.xml><?xml version="1.0" encoding="utf-8"?>
<Properties xmlns="http://schemas.openxmlformats.org/officeDocument/2006/extended-properties" xmlns:vt="http://schemas.openxmlformats.org/officeDocument/2006/docPropsVTypes">
  <Template>Module</Template>
  <TotalTime>1188</TotalTime>
  <Words>957</Words>
  <Application>Microsoft Office PowerPoint</Application>
  <PresentationFormat>On-screen Show (4:3)</PresentationFormat>
  <Paragraphs>186</Paragraphs>
  <Slides>29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KYTC’s Highway Information System (HIS)  Helping You Jump Start Your Planning and Design Data Gathering Efforts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Travel Time- Statewide Data </vt:lpstr>
      <vt:lpstr>Travel Time - Corridor Profiles</vt:lpstr>
      <vt:lpstr>PowerPoint Presentation</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Stone, Patrick (KYTC)</cp:lastModifiedBy>
  <cp:revision>399</cp:revision>
  <dcterms:created xsi:type="dcterms:W3CDTF">2014-02-12T02:52:56Z</dcterms:created>
  <dcterms:modified xsi:type="dcterms:W3CDTF">2015-09-09T18:41:39Z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